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Open Sans ExtraBold"/>
      <p:bold r:id="rId44"/>
      <p:boldItalic r:id="rId45"/>
    </p:embeddedFont>
    <p:embeddedFont>
      <p:font typeface="Open Sans Ligh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h6QHhnkpc0JVrxXgMsKQ+JvSSR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C7C890-345E-4E9D-B927-D21CDC5572C7}">
  <a:tblStyle styleId="{52C7C890-345E-4E9D-B927-D21CDC5572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OpenSansExtraBold-bold.fntdata"/><Relationship Id="rId43" Type="http://schemas.openxmlformats.org/officeDocument/2006/relationships/slide" Target="slides/slide38.xml"/><Relationship Id="rId46" Type="http://schemas.openxmlformats.org/officeDocument/2006/relationships/font" Target="fonts/OpenSansLight-regular.fntdata"/><Relationship Id="rId45" Type="http://schemas.openxmlformats.org/officeDocument/2006/relationships/font" Target="fonts/OpenSans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Light-italic.fntdata"/><Relationship Id="rId47" Type="http://schemas.openxmlformats.org/officeDocument/2006/relationships/font" Target="fonts/OpenSansLight-bold.fntdata"/><Relationship Id="rId49" Type="http://schemas.openxmlformats.org/officeDocument/2006/relationships/font" Target="fonts/OpenSans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fd60fb3df_4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cfd60fb3df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fd60fb3df_4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cfd60fb3df_4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fd60fb3df_0_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cfd60fb3df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fd60fb3df_0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gcfd60fb3df_0_1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fd60fb3df_0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cfd60fb3df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fd60fb3df_0_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cfd60fb3df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fd60fb3df_0_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cfd60fb3df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fd60fb3df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cfd60fb3df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fd60fb3df_0_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cfd60fb3df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fd60fb3df_0_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cfd60fb3df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fd60fb3df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gcfd60fb3df_0_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fd60fb3df_0_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cfd60fb3df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fd60fb3df_0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cfd60fb3df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fd60fb3df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cfd60fb3df_0_1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fd60fb3df_0_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cfd60fb3df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fd60fb3df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gcfd60fb3df_0_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3fe7c1051_2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g103fe7c1051_2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3fe7c1051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103fe7c1051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fd60fb3df_0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gcfd60fb3df_0_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fd60fb3df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cfd60fb3df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3fe7c1051_4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3fe7c1051_4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3fe7c1051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3fe7c1051_4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fd60fb3df_0_1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gcfd60fb3df_0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3fe7c1051_5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3fe7c1051_5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3fe7c1051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3fe7c1051_5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3fe7c1051_5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3fe7c1051_5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3fe7c1051_5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3fe7c1051_5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3fe7c1051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103fe7c105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3fe7c1051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03fe7c105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fd60fb3df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gcfd60fb3df_0_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fd60fb3df_0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cfd60fb3df_0_1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fd60fb3df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cfd60fb3df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fd60fb3df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cfd60fb3df_0_1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 name="Shape 9"/>
        <p:cNvGrpSpPr/>
        <p:nvPr/>
      </p:nvGrpSpPr>
      <p:grpSpPr>
        <a:xfrm>
          <a:off x="0" y="0"/>
          <a:ext cx="0" cy="0"/>
          <a:chOff x="0" y="0"/>
          <a:chExt cx="0" cy="0"/>
        </a:xfrm>
      </p:grpSpPr>
      <p:pic>
        <p:nvPicPr>
          <p:cNvPr descr="Picture 6" id="10" name="Google Shape;10;p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 name="Google Shape;11;p7"/>
          <p:cNvSpPr/>
          <p:nvPr/>
        </p:nvSpPr>
        <p:spPr>
          <a:xfrm>
            <a:off x="4972833" y="0"/>
            <a:ext cx="7219167" cy="6858000"/>
          </a:xfrm>
          <a:prstGeom prst="rect">
            <a:avLst/>
          </a:prstGeom>
          <a:solidFill>
            <a:srgbClr val="F2F2F2"/>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2" name="Google Shape;12;p7"/>
          <p:cNvCxnSpPr/>
          <p:nvPr/>
        </p:nvCxnSpPr>
        <p:spPr>
          <a:xfrm>
            <a:off x="5776231" y="3745282"/>
            <a:ext cx="5687223" cy="0"/>
          </a:xfrm>
          <a:prstGeom prst="straightConnector1">
            <a:avLst/>
          </a:prstGeom>
          <a:noFill/>
          <a:ln cap="flat" cmpd="sng" w="12700">
            <a:solidFill>
              <a:srgbClr val="A5A5A5"/>
            </a:solidFill>
            <a:prstDash val="solid"/>
            <a:miter lim="800000"/>
            <a:headEnd len="sm" w="sm" type="none"/>
            <a:tailEnd len="sm" w="sm" type="none"/>
          </a:ln>
        </p:spPr>
      </p:cxnSp>
      <p:sp>
        <p:nvSpPr>
          <p:cNvPr id="13" name="Google Shape;13;p7"/>
          <p:cNvSpPr txBox="1"/>
          <p:nvPr>
            <p:ph idx="1" type="body"/>
          </p:nvPr>
        </p:nvSpPr>
        <p:spPr>
          <a:xfrm>
            <a:off x="5732463" y="2284413"/>
            <a:ext cx="5730875" cy="1200150"/>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55600" lvl="4" marL="2286000" algn="l">
              <a:lnSpc>
                <a:spcPct val="90000"/>
              </a:lnSpc>
              <a:spcBef>
                <a:spcPts val="1000"/>
              </a:spcBef>
              <a:spcAft>
                <a:spcPts val="0"/>
              </a:spcAft>
              <a:buClr>
                <a:srgbClr val="5D5D5D"/>
              </a:buClr>
              <a:buSzPts val="20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4" name="Google Shape;14;p7"/>
          <p:cNvSpPr txBox="1"/>
          <p:nvPr>
            <p:ph idx="2" type="body"/>
          </p:nvPr>
        </p:nvSpPr>
        <p:spPr>
          <a:xfrm>
            <a:off x="5788025" y="4026802"/>
            <a:ext cx="3270250" cy="338137"/>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1600"/>
              <a:buNone/>
              <a:defRPr b="1" sz="1600" cap="none">
                <a:solidFill>
                  <a:srgbClr val="5D5D5D"/>
                </a:solidFill>
                <a:latin typeface="Open Sans"/>
                <a:ea typeface="Open Sans"/>
                <a:cs typeface="Open Sans"/>
                <a:sym typeface="Open Sans"/>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pic>
        <p:nvPicPr>
          <p:cNvPr id="15" name="Google Shape;15;p7"/>
          <p:cNvPicPr preferRelativeResize="0"/>
          <p:nvPr/>
        </p:nvPicPr>
        <p:blipFill rotWithShape="1">
          <a:blip r:embed="rId3">
            <a:alphaModFix/>
          </a:blip>
          <a:srcRect b="0" l="0" r="0" t="0"/>
          <a:stretch/>
        </p:blipFill>
        <p:spPr>
          <a:xfrm>
            <a:off x="2604543" y="2556221"/>
            <a:ext cx="2078103" cy="1319671"/>
          </a:xfrm>
          <a:prstGeom prst="rect">
            <a:avLst/>
          </a:prstGeom>
          <a:noFill/>
          <a:ln>
            <a:noFill/>
          </a:ln>
        </p:spPr>
      </p:pic>
      <p:sp>
        <p:nvSpPr>
          <p:cNvPr id="16" name="Google Shape;16;p7"/>
          <p:cNvSpPr txBox="1"/>
          <p:nvPr>
            <p:ph idx="3" type="body"/>
          </p:nvPr>
        </p:nvSpPr>
        <p:spPr>
          <a:xfrm>
            <a:off x="5781891" y="4449077"/>
            <a:ext cx="5926137" cy="646112"/>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0"/>
              </a:spcBef>
              <a:spcAft>
                <a:spcPts val="0"/>
              </a:spcAft>
              <a:buClr>
                <a:srgbClr val="5D5D5D"/>
              </a:buClr>
              <a:buSzPts val="1800"/>
              <a:buNone/>
              <a:defRPr sz="1800">
                <a:solidFill>
                  <a:srgbClr val="5D5D5D"/>
                </a:solidFill>
                <a:latin typeface="Open Sans"/>
                <a:ea typeface="Open Sans"/>
                <a:cs typeface="Open Sans"/>
                <a:sym typeface="Open Sans"/>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and Photo">
  <p:cSld name="Column and Photo">
    <p:spTree>
      <p:nvGrpSpPr>
        <p:cNvPr id="94" name="Shape 94"/>
        <p:cNvGrpSpPr/>
        <p:nvPr/>
      </p:nvGrpSpPr>
      <p:grpSpPr>
        <a:xfrm>
          <a:off x="0" y="0"/>
          <a:ext cx="0" cy="0"/>
          <a:chOff x="0" y="0"/>
          <a:chExt cx="0" cy="0"/>
        </a:xfrm>
      </p:grpSpPr>
      <p:pic>
        <p:nvPicPr>
          <p:cNvPr descr="Picture 6" id="95" name="Google Shape;95;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6" name="Google Shape;96;p16"/>
          <p:cNvSpPr/>
          <p:nvPr/>
        </p:nvSpPr>
        <p:spPr>
          <a:xfrm>
            <a:off x="0" y="0"/>
            <a:ext cx="12192000"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97" name="Google Shape;97;p16"/>
          <p:cNvCxnSpPr/>
          <p:nvPr/>
        </p:nvCxnSpPr>
        <p:spPr>
          <a:xfrm>
            <a:off x="813071" y="2001772"/>
            <a:ext cx="3295669" cy="0"/>
          </a:xfrm>
          <a:prstGeom prst="straightConnector1">
            <a:avLst/>
          </a:prstGeom>
          <a:noFill/>
          <a:ln cap="flat" cmpd="sng" w="12700">
            <a:solidFill>
              <a:srgbClr val="A5A5A5"/>
            </a:solidFill>
            <a:prstDash val="solid"/>
            <a:miter lim="800000"/>
            <a:headEnd len="sm" w="sm" type="none"/>
            <a:tailEnd len="sm" w="sm" type="none"/>
          </a:ln>
        </p:spPr>
      </p:cxnSp>
      <p:pic>
        <p:nvPicPr>
          <p:cNvPr id="98" name="Google Shape;98;p16"/>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sp>
        <p:nvSpPr>
          <p:cNvPr id="99" name="Google Shape;99;p16"/>
          <p:cNvSpPr/>
          <p:nvPr/>
        </p:nvSpPr>
        <p:spPr>
          <a:xfrm>
            <a:off x="4884234" y="0"/>
            <a:ext cx="7307766" cy="6858000"/>
          </a:xfrm>
          <a:prstGeom prst="rect">
            <a:avLst/>
          </a:prstGeom>
          <a:solidFill>
            <a:srgbClr val="BFBFBF"/>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 name="Google Shape;100;p16"/>
          <p:cNvSpPr/>
          <p:nvPr>
            <p:ph idx="2" type="pic"/>
          </p:nvPr>
        </p:nvSpPr>
        <p:spPr>
          <a:xfrm>
            <a:off x="4884738" y="0"/>
            <a:ext cx="7307262" cy="6858000"/>
          </a:xfrm>
          <a:prstGeom prst="rect">
            <a:avLst/>
          </a:prstGeom>
          <a:noFill/>
          <a:ln>
            <a:noFill/>
          </a:ln>
        </p:spPr>
      </p:sp>
      <p:sp>
        <p:nvSpPr>
          <p:cNvPr id="101" name="Google Shape;101;p16"/>
          <p:cNvSpPr txBox="1"/>
          <p:nvPr>
            <p:ph idx="1" type="body"/>
          </p:nvPr>
        </p:nvSpPr>
        <p:spPr>
          <a:xfrm>
            <a:off x="812800" y="600075"/>
            <a:ext cx="3295940" cy="1200150"/>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2" name="Google Shape;102;p16"/>
          <p:cNvSpPr txBox="1"/>
          <p:nvPr>
            <p:ph idx="3" type="body"/>
          </p:nvPr>
        </p:nvSpPr>
        <p:spPr>
          <a:xfrm>
            <a:off x="776288" y="2535238"/>
            <a:ext cx="3332452" cy="163195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a:solidFill>
                  <a:srgbClr val="5D5D5D"/>
                </a:solidFill>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3" name="Google Shape;103;p16"/>
          <p:cNvSpPr txBox="1"/>
          <p:nvPr>
            <p:ph idx="12" type="sldNum"/>
          </p:nvPr>
        </p:nvSpPr>
        <p:spPr>
          <a:xfrm>
            <a:off x="812800" y="6332948"/>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and Image">
  <p:cSld name="Column and Image">
    <p:spTree>
      <p:nvGrpSpPr>
        <p:cNvPr id="104" name="Shape 104"/>
        <p:cNvGrpSpPr/>
        <p:nvPr/>
      </p:nvGrpSpPr>
      <p:grpSpPr>
        <a:xfrm>
          <a:off x="0" y="0"/>
          <a:ext cx="0" cy="0"/>
          <a:chOff x="0" y="0"/>
          <a:chExt cx="0" cy="0"/>
        </a:xfrm>
      </p:grpSpPr>
      <p:cxnSp>
        <p:nvCxnSpPr>
          <p:cNvPr id="105" name="Google Shape;105;p17"/>
          <p:cNvCxnSpPr/>
          <p:nvPr/>
        </p:nvCxnSpPr>
        <p:spPr>
          <a:xfrm>
            <a:off x="813071" y="2001772"/>
            <a:ext cx="3295669" cy="0"/>
          </a:xfrm>
          <a:prstGeom prst="straightConnector1">
            <a:avLst/>
          </a:prstGeom>
          <a:noFill/>
          <a:ln cap="flat" cmpd="sng" w="12700">
            <a:solidFill>
              <a:srgbClr val="A5A5A5"/>
            </a:solidFill>
            <a:prstDash val="solid"/>
            <a:miter lim="800000"/>
            <a:headEnd len="sm" w="sm" type="none"/>
            <a:tailEnd len="sm" w="sm" type="none"/>
          </a:ln>
        </p:spPr>
      </p:cxnSp>
      <p:pic>
        <p:nvPicPr>
          <p:cNvPr id="106" name="Google Shape;106;p17"/>
          <p:cNvPicPr preferRelativeResize="0"/>
          <p:nvPr/>
        </p:nvPicPr>
        <p:blipFill rotWithShape="1">
          <a:blip r:embed="rId2">
            <a:alphaModFix/>
          </a:blip>
          <a:srcRect b="0" l="0" r="0" t="0"/>
          <a:stretch/>
        </p:blipFill>
        <p:spPr>
          <a:xfrm>
            <a:off x="8984784" y="6375748"/>
            <a:ext cx="2877363" cy="252955"/>
          </a:xfrm>
          <a:prstGeom prst="rect">
            <a:avLst/>
          </a:prstGeom>
          <a:noFill/>
          <a:ln>
            <a:noFill/>
          </a:ln>
        </p:spPr>
      </p:pic>
      <p:sp>
        <p:nvSpPr>
          <p:cNvPr id="107" name="Google Shape;107;p17"/>
          <p:cNvSpPr txBox="1"/>
          <p:nvPr>
            <p:ph idx="1" type="body"/>
          </p:nvPr>
        </p:nvSpPr>
        <p:spPr>
          <a:xfrm>
            <a:off x="812800" y="600075"/>
            <a:ext cx="3295940" cy="1200150"/>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8" name="Google Shape;108;p17"/>
          <p:cNvSpPr txBox="1"/>
          <p:nvPr>
            <p:ph idx="2" type="body"/>
          </p:nvPr>
        </p:nvSpPr>
        <p:spPr>
          <a:xfrm>
            <a:off x="776288" y="2535238"/>
            <a:ext cx="3332452" cy="3036888"/>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a:solidFill>
                  <a:srgbClr val="5D5D5D"/>
                </a:solidFill>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9" name="Google Shape;109;p17"/>
          <p:cNvSpPr/>
          <p:nvPr>
            <p:ph idx="3" type="pic"/>
          </p:nvPr>
        </p:nvSpPr>
        <p:spPr>
          <a:xfrm>
            <a:off x="4884738" y="1190625"/>
            <a:ext cx="6977409" cy="5127626"/>
          </a:xfrm>
          <a:prstGeom prst="rect">
            <a:avLst/>
          </a:prstGeom>
          <a:noFill/>
          <a:ln>
            <a:noFill/>
          </a:ln>
        </p:spPr>
      </p:sp>
      <p:sp>
        <p:nvSpPr>
          <p:cNvPr id="110" name="Google Shape;110;p17"/>
          <p:cNvSpPr txBox="1"/>
          <p:nvPr>
            <p:ph idx="12" type="sldNum"/>
          </p:nvPr>
        </p:nvSpPr>
        <p:spPr>
          <a:xfrm>
            <a:off x="810122" y="6332948"/>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lide Photo">
  <p:cSld name="Full-Slide Photo">
    <p:spTree>
      <p:nvGrpSpPr>
        <p:cNvPr id="111" name="Shape 111"/>
        <p:cNvGrpSpPr/>
        <p:nvPr/>
      </p:nvGrpSpPr>
      <p:grpSpPr>
        <a:xfrm>
          <a:off x="0" y="0"/>
          <a:ext cx="0" cy="0"/>
          <a:chOff x="0" y="0"/>
          <a:chExt cx="0" cy="0"/>
        </a:xfrm>
      </p:grpSpPr>
      <p:sp>
        <p:nvSpPr>
          <p:cNvPr id="112" name="Google Shape;112;p18"/>
          <p:cNvSpPr/>
          <p:nvPr>
            <p:ph idx="2" type="pic"/>
          </p:nvPr>
        </p:nvSpPr>
        <p:spPr>
          <a:xfrm>
            <a:off x="0" y="0"/>
            <a:ext cx="12192000" cy="6858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hoto &amp; Text">
  <p:cSld name="3-Column Photo &amp; Text">
    <p:spTree>
      <p:nvGrpSpPr>
        <p:cNvPr id="113" name="Shape 113"/>
        <p:cNvGrpSpPr/>
        <p:nvPr/>
      </p:nvGrpSpPr>
      <p:grpSpPr>
        <a:xfrm>
          <a:off x="0" y="0"/>
          <a:ext cx="0" cy="0"/>
          <a:chOff x="0" y="0"/>
          <a:chExt cx="0" cy="0"/>
        </a:xfrm>
      </p:grpSpPr>
      <p:sp>
        <p:nvSpPr>
          <p:cNvPr id="114" name="Google Shape;114;p19"/>
          <p:cNvSpPr/>
          <p:nvPr/>
        </p:nvSpPr>
        <p:spPr>
          <a:xfrm>
            <a:off x="4186479" y="134938"/>
            <a:ext cx="3862775" cy="6595235"/>
          </a:xfrm>
          <a:prstGeom prst="rect">
            <a:avLst/>
          </a:prstGeom>
          <a:solidFill>
            <a:srgbClr val="BFBFBF"/>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 name="Google Shape;115;p19"/>
          <p:cNvSpPr/>
          <p:nvPr/>
        </p:nvSpPr>
        <p:spPr>
          <a:xfrm>
            <a:off x="8184191" y="134938"/>
            <a:ext cx="3862775" cy="6595235"/>
          </a:xfrm>
          <a:prstGeom prst="rect">
            <a:avLst/>
          </a:prstGeom>
          <a:solidFill>
            <a:srgbClr val="BFBFBF"/>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 name="Google Shape;116;p19"/>
          <p:cNvSpPr/>
          <p:nvPr/>
        </p:nvSpPr>
        <p:spPr>
          <a:xfrm>
            <a:off x="166464" y="134938"/>
            <a:ext cx="3885077" cy="6595235"/>
          </a:xfrm>
          <a:prstGeom prst="rect">
            <a:avLst/>
          </a:prstGeom>
          <a:solidFill>
            <a:srgbClr val="BFBFBF"/>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 name="Google Shape;117;p19"/>
          <p:cNvSpPr txBox="1"/>
          <p:nvPr>
            <p:ph idx="1" type="body"/>
          </p:nvPr>
        </p:nvSpPr>
        <p:spPr>
          <a:xfrm>
            <a:off x="166688" y="134938"/>
            <a:ext cx="3884612" cy="659606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828282"/>
              </a:buClr>
              <a:buSzPts val="2000"/>
              <a:buNone/>
              <a:defRPr>
                <a:solidFill>
                  <a:srgbClr val="828282"/>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18" name="Google Shape;118;p19"/>
          <p:cNvSpPr txBox="1"/>
          <p:nvPr>
            <p:ph idx="2" type="body"/>
          </p:nvPr>
        </p:nvSpPr>
        <p:spPr>
          <a:xfrm>
            <a:off x="4186478" y="134938"/>
            <a:ext cx="3862776" cy="659606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828282"/>
              </a:buClr>
              <a:buSzPts val="2000"/>
              <a:buNone/>
              <a:defRPr>
                <a:solidFill>
                  <a:srgbClr val="828282"/>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19" name="Google Shape;119;p19"/>
          <p:cNvSpPr txBox="1"/>
          <p:nvPr>
            <p:ph idx="3" type="body"/>
          </p:nvPr>
        </p:nvSpPr>
        <p:spPr>
          <a:xfrm>
            <a:off x="8184191" y="134938"/>
            <a:ext cx="3862775" cy="659606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828282"/>
              </a:buClr>
              <a:buSzPts val="2000"/>
              <a:buNone/>
              <a:defRPr>
                <a:solidFill>
                  <a:srgbClr val="828282"/>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17" name="Shape 17"/>
        <p:cNvGrpSpPr/>
        <p:nvPr/>
      </p:nvGrpSpPr>
      <p:grpSpPr>
        <a:xfrm>
          <a:off x="0" y="0"/>
          <a:ext cx="0" cy="0"/>
          <a:chOff x="0" y="0"/>
          <a:chExt cx="0" cy="0"/>
        </a:xfrm>
      </p:grpSpPr>
      <p:pic>
        <p:nvPicPr>
          <p:cNvPr descr="Picture 6" id="18" name="Google Shape;18;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 name="Google Shape;19;p8"/>
          <p:cNvSpPr/>
          <p:nvPr/>
        </p:nvSpPr>
        <p:spPr>
          <a:xfrm>
            <a:off x="1152395" y="0"/>
            <a:ext cx="11039605"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 name="Google Shape;20;p8"/>
          <p:cNvSpPr txBox="1"/>
          <p:nvPr>
            <p:ph idx="12" type="sldNum"/>
          </p:nvPr>
        </p:nvSpPr>
        <p:spPr>
          <a:xfrm>
            <a:off x="2335568" y="6328495"/>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8"/>
          <p:cNvCxnSpPr/>
          <p:nvPr/>
        </p:nvCxnSpPr>
        <p:spPr>
          <a:xfrm>
            <a:off x="2384121" y="2001772"/>
            <a:ext cx="9177402" cy="0"/>
          </a:xfrm>
          <a:prstGeom prst="straightConnector1">
            <a:avLst/>
          </a:prstGeom>
          <a:noFill/>
          <a:ln cap="flat" cmpd="sng" w="12700">
            <a:solidFill>
              <a:srgbClr val="A5A5A5"/>
            </a:solidFill>
            <a:prstDash val="solid"/>
            <a:miter lim="800000"/>
            <a:headEnd len="sm" w="sm" type="none"/>
            <a:tailEnd len="sm" w="sm" type="none"/>
          </a:ln>
        </p:spPr>
      </p:cxnSp>
      <p:pic>
        <p:nvPicPr>
          <p:cNvPr id="22" name="Google Shape;22;p8"/>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sp>
        <p:nvSpPr>
          <p:cNvPr id="23" name="Google Shape;23;p8"/>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4" name="Google Shape;24;p8"/>
          <p:cNvSpPr txBox="1"/>
          <p:nvPr>
            <p:ph idx="2" type="body"/>
          </p:nvPr>
        </p:nvSpPr>
        <p:spPr>
          <a:xfrm>
            <a:off x="2393950" y="2535238"/>
            <a:ext cx="6816725" cy="3067050"/>
          </a:xfrm>
          <a:prstGeom prst="rect">
            <a:avLst/>
          </a:prstGeom>
          <a:noFill/>
          <a:ln>
            <a:noFill/>
          </a:ln>
        </p:spPr>
        <p:txBody>
          <a:bodyPr anchorCtr="0" anchor="t" bIns="45700" lIns="45700" spcFirstLastPara="1" rIns="45700" wrap="square" tIns="45700">
            <a:normAutofit/>
          </a:bodyPr>
          <a:lstStyle>
            <a:lvl1pPr indent="-355600" lvl="0" marL="457200" algn="l">
              <a:lnSpc>
                <a:spcPct val="100000"/>
              </a:lnSpc>
              <a:spcBef>
                <a:spcPts val="0"/>
              </a:spcBef>
              <a:spcAft>
                <a:spcPts val="0"/>
              </a:spcAft>
              <a:buClr>
                <a:srgbClr val="5D5D5D"/>
              </a:buClr>
              <a:buSzPts val="2000"/>
              <a:buChar char="•"/>
              <a:defRPr>
                <a:solidFill>
                  <a:srgbClr val="5D5D5D"/>
                </a:solidFill>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5" name="Google Shape;25;p8"/>
          <p:cNvSpPr txBox="1"/>
          <p:nvPr>
            <p:ph idx="3" type="body"/>
          </p:nvPr>
        </p:nvSpPr>
        <p:spPr>
          <a:xfrm>
            <a:off x="2708275" y="6342063"/>
            <a:ext cx="5768163" cy="276225"/>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0"/>
              </a:spcBef>
              <a:spcAft>
                <a:spcPts val="0"/>
              </a:spcAft>
              <a:buClr>
                <a:srgbClr val="7F7F7F"/>
              </a:buClr>
              <a:buSzPts val="1200"/>
              <a:buNone/>
              <a:defRPr i="1" sz="1200">
                <a:solidFill>
                  <a:srgbClr val="7F7F7F"/>
                </a:solidFill>
                <a:latin typeface="Calibri"/>
                <a:ea typeface="Calibri"/>
                <a:cs typeface="Calibri"/>
                <a:sym typeface="Calibri"/>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26" name="Shape 26"/>
        <p:cNvGrpSpPr/>
        <p:nvPr/>
      </p:nvGrpSpPr>
      <p:grpSpPr>
        <a:xfrm>
          <a:off x="0" y="0"/>
          <a:ext cx="0" cy="0"/>
          <a:chOff x="0" y="0"/>
          <a:chExt cx="0" cy="0"/>
        </a:xfrm>
      </p:grpSpPr>
      <p:pic>
        <p:nvPicPr>
          <p:cNvPr descr="Picture 6" id="27" name="Google Shape;27;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 name="Google Shape;28;p9"/>
          <p:cNvSpPr/>
          <p:nvPr/>
        </p:nvSpPr>
        <p:spPr>
          <a:xfrm>
            <a:off x="588723" y="588724"/>
            <a:ext cx="11014553" cy="5680551"/>
          </a:xfrm>
          <a:prstGeom prst="rect">
            <a:avLst/>
          </a:prstGeom>
          <a:solidFill>
            <a:srgbClr val="F2F2F2"/>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29" name="Google Shape;29;p9"/>
          <p:cNvCxnSpPr/>
          <p:nvPr/>
        </p:nvCxnSpPr>
        <p:spPr>
          <a:xfrm>
            <a:off x="1757819" y="2035793"/>
            <a:ext cx="8538576" cy="0"/>
          </a:xfrm>
          <a:prstGeom prst="straightConnector1">
            <a:avLst/>
          </a:prstGeom>
          <a:noFill/>
          <a:ln cap="flat" cmpd="sng" w="12700">
            <a:solidFill>
              <a:srgbClr val="A5A5A5"/>
            </a:solidFill>
            <a:prstDash val="solid"/>
            <a:miter lim="800000"/>
            <a:headEnd len="sm" w="sm" type="none"/>
            <a:tailEnd len="sm" w="sm" type="none"/>
          </a:ln>
        </p:spPr>
      </p:cxnSp>
      <p:sp>
        <p:nvSpPr>
          <p:cNvPr id="30" name="Google Shape;30;p9"/>
          <p:cNvSpPr txBox="1"/>
          <p:nvPr>
            <p:ph idx="1" type="body"/>
          </p:nvPr>
        </p:nvSpPr>
        <p:spPr>
          <a:xfrm>
            <a:off x="1720850" y="2438400"/>
            <a:ext cx="8575545" cy="2803525"/>
          </a:xfrm>
          <a:prstGeom prst="rect">
            <a:avLst/>
          </a:prstGeom>
          <a:noFill/>
          <a:ln>
            <a:noFill/>
          </a:ln>
        </p:spPr>
        <p:txBody>
          <a:bodyPr anchorCtr="0" anchor="t" bIns="45700" lIns="45700" spcFirstLastPara="1" rIns="45700" wrap="square" tIns="45700">
            <a:normAutofit/>
          </a:bodyPr>
          <a:lstStyle>
            <a:lvl1pPr indent="-381000" lvl="0" marL="457200" algn="l">
              <a:lnSpc>
                <a:spcPct val="150000"/>
              </a:lnSpc>
              <a:spcBef>
                <a:spcPts val="0"/>
              </a:spcBef>
              <a:spcAft>
                <a:spcPts val="0"/>
              </a:spcAft>
              <a:buClr>
                <a:srgbClr val="5D5D5D"/>
              </a:buClr>
              <a:buSzPts val="2400"/>
              <a:buFont typeface="Open Sans ExtraBold"/>
              <a:buAutoNum type="arabicPeriod"/>
              <a:defRPr sz="2400">
                <a:solidFill>
                  <a:srgbClr val="5D5D5D"/>
                </a:solidFill>
                <a:latin typeface="Open Sans"/>
                <a:ea typeface="Open Sans"/>
                <a:cs typeface="Open Sans"/>
                <a:sym typeface="Open Sans"/>
              </a:defRPr>
            </a:lvl1pPr>
            <a:lvl2pPr indent="-381000" lvl="1" marL="9144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2pPr>
            <a:lvl3pPr indent="-381000" lvl="2" marL="13716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3pPr>
            <a:lvl4pPr indent="-381000" lvl="3" marL="18288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4pPr>
            <a:lvl5pPr indent="-381000" lvl="4" marL="2286000" algn="l">
              <a:lnSpc>
                <a:spcPct val="150000"/>
              </a:lnSpc>
              <a:spcBef>
                <a:spcPts val="1000"/>
              </a:spcBef>
              <a:spcAft>
                <a:spcPts val="0"/>
              </a:spcAft>
              <a:buClr>
                <a:srgbClr val="828282"/>
              </a:buClr>
              <a:buSzPts val="2400"/>
              <a:buFont typeface="Open Sans ExtraBold"/>
              <a:buAutoNum type="arabicPeriod"/>
              <a:defRPr sz="2400">
                <a:solidFill>
                  <a:srgbClr val="828282"/>
                </a:solidFill>
                <a:latin typeface="Open Sans"/>
                <a:ea typeface="Open Sans"/>
                <a:cs typeface="Open Sans"/>
                <a:sym typeface="Open Sans"/>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1" name="Google Shape;31;p9"/>
          <p:cNvSpPr txBox="1"/>
          <p:nvPr/>
        </p:nvSpPr>
        <p:spPr>
          <a:xfrm>
            <a:off x="1820450" y="1220947"/>
            <a:ext cx="5883057" cy="64633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D5D5D"/>
              </a:buClr>
              <a:buSzPts val="3600"/>
              <a:buFont typeface="Open Sans Light"/>
              <a:buNone/>
            </a:pPr>
            <a:r>
              <a:rPr b="0" i="0" lang="en-US" sz="3600" u="none" cap="none" strike="noStrike">
                <a:solidFill>
                  <a:srgbClr val="5D5D5D"/>
                </a:solidFill>
                <a:latin typeface="Open Sans Light"/>
                <a:ea typeface="Open Sans Light"/>
                <a:cs typeface="Open Sans Light"/>
                <a:sym typeface="Open Sans Light"/>
              </a:rPr>
              <a:t>Agenda</a:t>
            </a:r>
            <a:endParaRPr b="0" i="0" sz="3600" u="none" cap="none" strike="noStrike">
              <a:solidFill>
                <a:srgbClr val="5D5D5D"/>
              </a:solidFill>
              <a:latin typeface="Open Sans Light"/>
              <a:ea typeface="Open Sans Light"/>
              <a:cs typeface="Open Sans Light"/>
              <a:sym typeface="Open Sans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32" name="Shape 32"/>
        <p:cNvGrpSpPr/>
        <p:nvPr/>
      </p:nvGrpSpPr>
      <p:grpSpPr>
        <a:xfrm>
          <a:off x="0" y="0"/>
          <a:ext cx="0" cy="0"/>
          <a:chOff x="0" y="0"/>
          <a:chExt cx="0" cy="0"/>
        </a:xfrm>
      </p:grpSpPr>
      <p:pic>
        <p:nvPicPr>
          <p:cNvPr descr="Picture 6" id="33" name="Google Shape;33;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4" name="Google Shape;34;p10"/>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sp>
        <p:nvSpPr>
          <p:cNvPr id="35" name="Google Shape;35;p10"/>
          <p:cNvSpPr txBox="1"/>
          <p:nvPr>
            <p:ph idx="1" type="body"/>
          </p:nvPr>
        </p:nvSpPr>
        <p:spPr>
          <a:xfrm>
            <a:off x="3154363" y="3044825"/>
            <a:ext cx="5883275" cy="768350"/>
          </a:xfrm>
          <a:prstGeom prst="rect">
            <a:avLst/>
          </a:prstGeom>
          <a:noFill/>
          <a:ln>
            <a:noFill/>
          </a:ln>
        </p:spPr>
        <p:txBody>
          <a:bodyPr anchorCtr="0" anchor="ctr" bIns="45700" lIns="45700" spcFirstLastPara="1" rIns="45700" wrap="square" tIns="45700">
            <a:noAutofit/>
          </a:bodyPr>
          <a:lstStyle>
            <a:lvl1pPr indent="-228600" lvl="0" marL="457200" algn="ctr">
              <a:lnSpc>
                <a:spcPct val="100000"/>
              </a:lnSpc>
              <a:spcBef>
                <a:spcPts val="0"/>
              </a:spcBef>
              <a:spcAft>
                <a:spcPts val="0"/>
              </a:spcAft>
              <a:buClr>
                <a:schemeClr val="lt1"/>
              </a:buClr>
              <a:buSzPts val="4400"/>
              <a:buNone/>
              <a:defRPr sz="4400">
                <a:solidFill>
                  <a:schemeClr val="lt1"/>
                </a:solidFill>
              </a:defRPr>
            </a:lvl1pPr>
            <a:lvl2pPr indent="-508000" lvl="1" marL="914400" algn="l">
              <a:lnSpc>
                <a:spcPct val="90000"/>
              </a:lnSpc>
              <a:spcBef>
                <a:spcPts val="1000"/>
              </a:spcBef>
              <a:spcAft>
                <a:spcPts val="0"/>
              </a:spcAft>
              <a:buClr>
                <a:srgbClr val="5D5D5D"/>
              </a:buClr>
              <a:buSzPts val="4400"/>
              <a:buChar char="•"/>
              <a:defRPr sz="4400"/>
            </a:lvl2pPr>
            <a:lvl3pPr indent="-508000" lvl="2" marL="1371600" algn="l">
              <a:lnSpc>
                <a:spcPct val="90000"/>
              </a:lnSpc>
              <a:spcBef>
                <a:spcPts val="1000"/>
              </a:spcBef>
              <a:spcAft>
                <a:spcPts val="0"/>
              </a:spcAft>
              <a:buClr>
                <a:srgbClr val="5D5D5D"/>
              </a:buClr>
              <a:buSzPts val="4400"/>
              <a:buChar char="•"/>
              <a:defRPr sz="4400"/>
            </a:lvl3pPr>
            <a:lvl4pPr indent="-508000" lvl="3" marL="1828800" algn="l">
              <a:lnSpc>
                <a:spcPct val="90000"/>
              </a:lnSpc>
              <a:spcBef>
                <a:spcPts val="1000"/>
              </a:spcBef>
              <a:spcAft>
                <a:spcPts val="0"/>
              </a:spcAft>
              <a:buClr>
                <a:srgbClr val="5D5D5D"/>
              </a:buClr>
              <a:buSzPts val="4400"/>
              <a:buChar char="•"/>
              <a:defRPr sz="4400"/>
            </a:lvl4pPr>
            <a:lvl5pPr indent="-508000" lvl="4" marL="2286000" algn="l">
              <a:lnSpc>
                <a:spcPct val="90000"/>
              </a:lnSpc>
              <a:spcBef>
                <a:spcPts val="1000"/>
              </a:spcBef>
              <a:spcAft>
                <a:spcPts val="0"/>
              </a:spcAft>
              <a:buClr>
                <a:srgbClr val="5D5D5D"/>
              </a:buClr>
              <a:buSzPts val="4400"/>
              <a:buChar char="•"/>
              <a:defRPr sz="4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Headline">
  <p:cSld name="Text with Headline">
    <p:spTree>
      <p:nvGrpSpPr>
        <p:cNvPr id="36" name="Shape 36"/>
        <p:cNvGrpSpPr/>
        <p:nvPr/>
      </p:nvGrpSpPr>
      <p:grpSpPr>
        <a:xfrm>
          <a:off x="0" y="0"/>
          <a:ext cx="0" cy="0"/>
          <a:chOff x="0" y="0"/>
          <a:chExt cx="0" cy="0"/>
        </a:xfrm>
      </p:grpSpPr>
      <p:pic>
        <p:nvPicPr>
          <p:cNvPr descr="Picture 6" id="37" name="Google Shape;37;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8" name="Google Shape;38;p11"/>
          <p:cNvSpPr/>
          <p:nvPr/>
        </p:nvSpPr>
        <p:spPr>
          <a:xfrm>
            <a:off x="1152395" y="0"/>
            <a:ext cx="11039605"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 name="Google Shape;39;p11"/>
          <p:cNvCxnSpPr/>
          <p:nvPr/>
        </p:nvCxnSpPr>
        <p:spPr>
          <a:xfrm>
            <a:off x="2384121" y="2001772"/>
            <a:ext cx="9177402" cy="0"/>
          </a:xfrm>
          <a:prstGeom prst="straightConnector1">
            <a:avLst/>
          </a:prstGeom>
          <a:noFill/>
          <a:ln cap="flat" cmpd="sng" w="12700">
            <a:solidFill>
              <a:srgbClr val="A5A5A5"/>
            </a:solidFill>
            <a:prstDash val="solid"/>
            <a:miter lim="800000"/>
            <a:headEnd len="sm" w="sm" type="none"/>
            <a:tailEnd len="sm" w="sm" type="none"/>
          </a:ln>
        </p:spPr>
      </p:cxnSp>
      <p:pic>
        <p:nvPicPr>
          <p:cNvPr id="40" name="Google Shape;40;p11"/>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sp>
        <p:nvSpPr>
          <p:cNvPr id="41" name="Google Shape;41;p11"/>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2" name="Google Shape;42;p11"/>
          <p:cNvSpPr txBox="1"/>
          <p:nvPr>
            <p:ph idx="2" type="body"/>
          </p:nvPr>
        </p:nvSpPr>
        <p:spPr>
          <a:xfrm>
            <a:off x="2346325" y="3081338"/>
            <a:ext cx="6746875" cy="163195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a:solidFill>
                  <a:srgbClr val="5D5D5D"/>
                </a:solidFill>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3" name="Google Shape;43;p11"/>
          <p:cNvSpPr txBox="1"/>
          <p:nvPr>
            <p:ph idx="3" type="body"/>
          </p:nvPr>
        </p:nvSpPr>
        <p:spPr>
          <a:xfrm>
            <a:off x="2346325" y="2535238"/>
            <a:ext cx="6638925" cy="400050"/>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b="1">
                <a:solidFill>
                  <a:srgbClr val="5D5D5D"/>
                </a:solidFill>
                <a:latin typeface="Open Sans"/>
                <a:ea typeface="Open Sans"/>
                <a:cs typeface="Open Sans"/>
                <a:sym typeface="Open Sans"/>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4" name="Google Shape;44;p11"/>
          <p:cNvSpPr txBox="1"/>
          <p:nvPr>
            <p:ph idx="12" type="sldNum"/>
          </p:nvPr>
        </p:nvSpPr>
        <p:spPr>
          <a:xfrm>
            <a:off x="2346325" y="6318042"/>
            <a:ext cx="350415" cy="338554"/>
          </a:xfrm>
          <a:prstGeom prst="rect">
            <a:avLst/>
          </a:prstGeom>
          <a:noFill/>
          <a:ln>
            <a:noFill/>
          </a:ln>
        </p:spPr>
        <p:txBody>
          <a:bodyPr anchorCtr="0" anchor="ctr" bIns="45700" lIns="45700" spcFirstLastPara="1" rIns="45700" wrap="square" tIns="45700">
            <a:spAutoFit/>
          </a:bodyPr>
          <a:lstStyle>
            <a:lvl1pPr indent="0" lvl="0"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l">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p:cSld name="Two-Column">
    <p:spTree>
      <p:nvGrpSpPr>
        <p:cNvPr id="45" name="Shape 45"/>
        <p:cNvGrpSpPr/>
        <p:nvPr/>
      </p:nvGrpSpPr>
      <p:grpSpPr>
        <a:xfrm>
          <a:off x="0" y="0"/>
          <a:ext cx="0" cy="0"/>
          <a:chOff x="0" y="0"/>
          <a:chExt cx="0" cy="0"/>
        </a:xfrm>
      </p:grpSpPr>
      <p:pic>
        <p:nvPicPr>
          <p:cNvPr descr="Picture 6" id="46" name="Google Shape;46;p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7" name="Google Shape;47;p12"/>
          <p:cNvSpPr/>
          <p:nvPr/>
        </p:nvSpPr>
        <p:spPr>
          <a:xfrm>
            <a:off x="1152395" y="0"/>
            <a:ext cx="11039605"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 name="Google Shape;48;p12"/>
          <p:cNvSpPr txBox="1"/>
          <p:nvPr>
            <p:ph idx="1" type="body"/>
          </p:nvPr>
        </p:nvSpPr>
        <p:spPr>
          <a:xfrm>
            <a:off x="2346325" y="2978150"/>
            <a:ext cx="4289425" cy="224631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a:solidFill>
                  <a:srgbClr val="5D5D5D"/>
                </a:solidFill>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cxnSp>
        <p:nvCxnSpPr>
          <p:cNvPr id="49" name="Google Shape;49;p12"/>
          <p:cNvCxnSpPr/>
          <p:nvPr/>
        </p:nvCxnSpPr>
        <p:spPr>
          <a:xfrm>
            <a:off x="2384121" y="2001772"/>
            <a:ext cx="9177402" cy="0"/>
          </a:xfrm>
          <a:prstGeom prst="straightConnector1">
            <a:avLst/>
          </a:prstGeom>
          <a:noFill/>
          <a:ln cap="flat" cmpd="sng" w="12700">
            <a:solidFill>
              <a:srgbClr val="A5A5A5"/>
            </a:solidFill>
            <a:prstDash val="solid"/>
            <a:miter lim="800000"/>
            <a:headEnd len="sm" w="sm" type="none"/>
            <a:tailEnd len="sm" w="sm" type="none"/>
          </a:ln>
        </p:spPr>
      </p:cxnSp>
      <p:pic>
        <p:nvPicPr>
          <p:cNvPr id="50" name="Google Shape;50;p12"/>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cxnSp>
        <p:nvCxnSpPr>
          <p:cNvPr id="51" name="Google Shape;51;p12"/>
          <p:cNvCxnSpPr/>
          <p:nvPr/>
        </p:nvCxnSpPr>
        <p:spPr>
          <a:xfrm flipH="1">
            <a:off x="6861569" y="2624443"/>
            <a:ext cx="36096" cy="2600020"/>
          </a:xfrm>
          <a:prstGeom prst="straightConnector1">
            <a:avLst/>
          </a:prstGeom>
          <a:noFill/>
          <a:ln cap="flat" cmpd="sng" w="19050">
            <a:solidFill>
              <a:srgbClr val="7F7F7F">
                <a:alpha val="20000"/>
              </a:srgbClr>
            </a:solidFill>
            <a:prstDash val="solid"/>
            <a:miter lim="8000"/>
            <a:headEnd len="sm" w="sm" type="none"/>
            <a:tailEnd len="sm" w="sm" type="none"/>
          </a:ln>
        </p:spPr>
      </p:cxnSp>
      <p:sp>
        <p:nvSpPr>
          <p:cNvPr id="52" name="Google Shape;52;p12"/>
          <p:cNvSpPr txBox="1"/>
          <p:nvPr>
            <p:ph idx="2"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3" name="Google Shape;53;p12"/>
          <p:cNvSpPr txBox="1"/>
          <p:nvPr>
            <p:ph idx="3" type="body"/>
          </p:nvPr>
        </p:nvSpPr>
        <p:spPr>
          <a:xfrm>
            <a:off x="2346324" y="2535238"/>
            <a:ext cx="4288651" cy="400050"/>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b="1">
                <a:solidFill>
                  <a:srgbClr val="5D5D5D"/>
                </a:solidFill>
                <a:latin typeface="Open Sans"/>
                <a:ea typeface="Open Sans"/>
                <a:cs typeface="Open Sans"/>
                <a:sym typeface="Open Sans"/>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4" name="Google Shape;54;p12"/>
          <p:cNvSpPr txBox="1"/>
          <p:nvPr>
            <p:ph idx="4" type="body"/>
          </p:nvPr>
        </p:nvSpPr>
        <p:spPr>
          <a:xfrm>
            <a:off x="7269053" y="2535238"/>
            <a:ext cx="4288651" cy="400050"/>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b="1">
                <a:solidFill>
                  <a:srgbClr val="5D5D5D"/>
                </a:solidFill>
                <a:latin typeface="Open Sans"/>
                <a:ea typeface="Open Sans"/>
                <a:cs typeface="Open Sans"/>
                <a:sym typeface="Open Sans"/>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5" name="Google Shape;55;p12"/>
          <p:cNvSpPr txBox="1"/>
          <p:nvPr>
            <p:ph idx="5" type="body"/>
          </p:nvPr>
        </p:nvSpPr>
        <p:spPr>
          <a:xfrm>
            <a:off x="7272098" y="2974975"/>
            <a:ext cx="4289425" cy="2246313"/>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2000"/>
              <a:buNone/>
              <a:defRPr>
                <a:solidFill>
                  <a:srgbClr val="5D5D5D"/>
                </a:solidFill>
              </a:defRPr>
            </a:lvl1pPr>
            <a:lvl2pPr indent="-342900" lvl="1" marL="914400" algn="l">
              <a:lnSpc>
                <a:spcPct val="90000"/>
              </a:lnSpc>
              <a:spcBef>
                <a:spcPts val="2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6" name="Google Shape;56;p12"/>
          <p:cNvSpPr txBox="1"/>
          <p:nvPr>
            <p:ph idx="12" type="sldNum"/>
          </p:nvPr>
        </p:nvSpPr>
        <p:spPr>
          <a:xfrm>
            <a:off x="2347165" y="6318250"/>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7" name="Shape 57"/>
        <p:cNvGrpSpPr/>
        <p:nvPr/>
      </p:nvGrpSpPr>
      <p:grpSpPr>
        <a:xfrm>
          <a:off x="0" y="0"/>
          <a:ext cx="0" cy="0"/>
          <a:chOff x="0" y="0"/>
          <a:chExt cx="0" cy="0"/>
        </a:xfrm>
      </p:grpSpPr>
      <p:pic>
        <p:nvPicPr>
          <p:cNvPr descr="Picture 6" id="58" name="Google Shape;58;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9" name="Google Shape;59;p13"/>
          <p:cNvSpPr/>
          <p:nvPr/>
        </p:nvSpPr>
        <p:spPr>
          <a:xfrm>
            <a:off x="1152395" y="0"/>
            <a:ext cx="11039605"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0" name="Google Shape;60;p13"/>
          <p:cNvCxnSpPr/>
          <p:nvPr/>
        </p:nvCxnSpPr>
        <p:spPr>
          <a:xfrm>
            <a:off x="2384121" y="2001772"/>
            <a:ext cx="9177402" cy="0"/>
          </a:xfrm>
          <a:prstGeom prst="straightConnector1">
            <a:avLst/>
          </a:prstGeom>
          <a:noFill/>
          <a:ln cap="flat" cmpd="sng" w="12700">
            <a:solidFill>
              <a:srgbClr val="A5A5A5"/>
            </a:solidFill>
            <a:prstDash val="solid"/>
            <a:miter lim="800000"/>
            <a:headEnd len="sm" w="sm" type="none"/>
            <a:tailEnd len="sm" w="sm" type="none"/>
          </a:ln>
        </p:spPr>
      </p:cxnSp>
      <p:pic>
        <p:nvPicPr>
          <p:cNvPr id="61" name="Google Shape;61;p13"/>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sp>
        <p:nvSpPr>
          <p:cNvPr id="62" name="Google Shape;62;p13"/>
          <p:cNvSpPr/>
          <p:nvPr/>
        </p:nvSpPr>
        <p:spPr>
          <a:xfrm>
            <a:off x="2346544" y="2596953"/>
            <a:ext cx="39305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5400"/>
              <a:buFont typeface="Arial"/>
              <a:buNone/>
            </a:pPr>
            <a:r>
              <a:rPr b="0" i="0" lang="en-US" sz="5400" u="none" cap="none" strike="noStrike">
                <a:solidFill>
                  <a:srgbClr val="A5A5A5"/>
                </a:solidFill>
                <a:latin typeface="Arial"/>
                <a:ea typeface="Arial"/>
                <a:cs typeface="Arial"/>
                <a:sym typeface="Arial"/>
              </a:rPr>
              <a:t>“</a:t>
            </a:r>
            <a:endParaRPr b="0" i="0" sz="5400" u="none" cap="none" strike="noStrike">
              <a:solidFill>
                <a:srgbClr val="A5A5A5"/>
              </a:solidFill>
              <a:latin typeface="Arial"/>
              <a:ea typeface="Arial"/>
              <a:cs typeface="Arial"/>
              <a:sym typeface="Arial"/>
            </a:endParaRPr>
          </a:p>
        </p:txBody>
      </p:sp>
      <p:sp>
        <p:nvSpPr>
          <p:cNvPr id="63" name="Google Shape;63;p13"/>
          <p:cNvSpPr/>
          <p:nvPr>
            <p:ph idx="2" type="pic"/>
          </p:nvPr>
        </p:nvSpPr>
        <p:spPr>
          <a:xfrm rot="429021">
            <a:off x="8715166" y="1582670"/>
            <a:ext cx="2665962" cy="4175125"/>
          </a:xfrm>
          <a:prstGeom prst="rect">
            <a:avLst/>
          </a:prstGeom>
          <a:noFill/>
          <a:ln>
            <a:noFill/>
          </a:ln>
        </p:spPr>
      </p:sp>
      <p:sp>
        <p:nvSpPr>
          <p:cNvPr id="64" name="Google Shape;64;p13"/>
          <p:cNvSpPr txBox="1"/>
          <p:nvPr>
            <p:ph idx="1" type="body"/>
          </p:nvPr>
        </p:nvSpPr>
        <p:spPr>
          <a:xfrm>
            <a:off x="2676100" y="5367415"/>
            <a:ext cx="4413250" cy="369887"/>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1800"/>
              <a:buNone/>
              <a:defRPr sz="1800" cap="none">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5" name="Google Shape;65;p13"/>
          <p:cNvSpPr txBox="1"/>
          <p:nvPr>
            <p:ph idx="3" type="body"/>
          </p:nvPr>
        </p:nvSpPr>
        <p:spPr>
          <a:xfrm>
            <a:off x="2676525" y="2779713"/>
            <a:ext cx="5286375" cy="2216150"/>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1000"/>
              </a:spcBef>
              <a:spcAft>
                <a:spcPts val="0"/>
              </a:spcAft>
              <a:buClr>
                <a:srgbClr val="5D5D5D"/>
              </a:buClr>
              <a:buSzPts val="2400"/>
              <a:buNone/>
              <a:defRPr sz="2400">
                <a:solidFill>
                  <a:srgbClr val="5D5D5D"/>
                </a:solidFill>
              </a:defRPr>
            </a:lvl1pPr>
            <a:lvl2pPr indent="-381000" lvl="1" marL="914400" algn="l">
              <a:lnSpc>
                <a:spcPct val="90000"/>
              </a:lnSpc>
              <a:spcBef>
                <a:spcPts val="1000"/>
              </a:spcBef>
              <a:spcAft>
                <a:spcPts val="0"/>
              </a:spcAft>
              <a:buClr>
                <a:srgbClr val="828282"/>
              </a:buClr>
              <a:buSzPts val="2400"/>
              <a:buChar char="•"/>
              <a:defRPr sz="2400">
                <a:solidFill>
                  <a:srgbClr val="828282"/>
                </a:solidFill>
              </a:defRPr>
            </a:lvl2pPr>
            <a:lvl3pPr indent="-381000" lvl="2" marL="1371600" algn="l">
              <a:lnSpc>
                <a:spcPct val="90000"/>
              </a:lnSpc>
              <a:spcBef>
                <a:spcPts val="1000"/>
              </a:spcBef>
              <a:spcAft>
                <a:spcPts val="0"/>
              </a:spcAft>
              <a:buClr>
                <a:srgbClr val="828282"/>
              </a:buClr>
              <a:buSzPts val="2400"/>
              <a:buChar char="•"/>
              <a:defRPr sz="2400">
                <a:solidFill>
                  <a:srgbClr val="828282"/>
                </a:solidFill>
              </a:defRPr>
            </a:lvl3pPr>
            <a:lvl4pPr indent="-381000" lvl="3" marL="1828800" algn="l">
              <a:lnSpc>
                <a:spcPct val="90000"/>
              </a:lnSpc>
              <a:spcBef>
                <a:spcPts val="1000"/>
              </a:spcBef>
              <a:spcAft>
                <a:spcPts val="0"/>
              </a:spcAft>
              <a:buClr>
                <a:srgbClr val="828282"/>
              </a:buClr>
              <a:buSzPts val="2400"/>
              <a:buChar char="•"/>
              <a:defRPr sz="2400">
                <a:solidFill>
                  <a:srgbClr val="828282"/>
                </a:solidFill>
              </a:defRPr>
            </a:lvl4pPr>
            <a:lvl5pPr indent="-381000" lvl="4" marL="2286000" algn="l">
              <a:lnSpc>
                <a:spcPct val="90000"/>
              </a:lnSpc>
              <a:spcBef>
                <a:spcPts val="1000"/>
              </a:spcBef>
              <a:spcAft>
                <a:spcPts val="0"/>
              </a:spcAft>
              <a:buClr>
                <a:srgbClr val="828282"/>
              </a:buClr>
              <a:buSzPts val="2400"/>
              <a:buChar char="•"/>
              <a:defRPr sz="2400">
                <a:solidFill>
                  <a:srgbClr val="828282"/>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6" name="Google Shape;66;p13"/>
          <p:cNvSpPr txBox="1"/>
          <p:nvPr>
            <p:ph idx="4"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7" name="Google Shape;67;p13"/>
          <p:cNvSpPr txBox="1"/>
          <p:nvPr>
            <p:ph idx="12" type="sldNum"/>
          </p:nvPr>
        </p:nvSpPr>
        <p:spPr>
          <a:xfrm>
            <a:off x="2325685" y="6332948"/>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all-Out">
    <p:spTree>
      <p:nvGrpSpPr>
        <p:cNvPr id="68" name="Shape 68"/>
        <p:cNvGrpSpPr/>
        <p:nvPr/>
      </p:nvGrpSpPr>
      <p:grpSpPr>
        <a:xfrm>
          <a:off x="0" y="0"/>
          <a:ext cx="0" cy="0"/>
          <a:chOff x="0" y="0"/>
          <a:chExt cx="0" cy="0"/>
        </a:xfrm>
      </p:grpSpPr>
      <p:pic>
        <p:nvPicPr>
          <p:cNvPr descr="Picture 6" id="69" name="Google Shape;69;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0" name="Google Shape;70;p14"/>
          <p:cNvSpPr/>
          <p:nvPr/>
        </p:nvSpPr>
        <p:spPr>
          <a:xfrm>
            <a:off x="1152395" y="0"/>
            <a:ext cx="11039605"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71" name="Google Shape;71;p14"/>
          <p:cNvCxnSpPr/>
          <p:nvPr/>
        </p:nvCxnSpPr>
        <p:spPr>
          <a:xfrm>
            <a:off x="2384121" y="2001772"/>
            <a:ext cx="9177402" cy="0"/>
          </a:xfrm>
          <a:prstGeom prst="straightConnector1">
            <a:avLst/>
          </a:prstGeom>
          <a:noFill/>
          <a:ln cap="flat" cmpd="sng" w="12700">
            <a:solidFill>
              <a:srgbClr val="A5A5A5"/>
            </a:solidFill>
            <a:prstDash val="solid"/>
            <a:miter lim="800000"/>
            <a:headEnd len="sm" w="sm" type="none"/>
            <a:tailEnd len="sm" w="sm" type="none"/>
          </a:ln>
        </p:spPr>
      </p:cxnSp>
      <p:pic>
        <p:nvPicPr>
          <p:cNvPr id="72" name="Google Shape;72;p14"/>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cxnSp>
        <p:nvCxnSpPr>
          <p:cNvPr id="73" name="Google Shape;73;p14"/>
          <p:cNvCxnSpPr/>
          <p:nvPr/>
        </p:nvCxnSpPr>
        <p:spPr>
          <a:xfrm>
            <a:off x="2382685" y="3389704"/>
            <a:ext cx="9202993" cy="0"/>
          </a:xfrm>
          <a:prstGeom prst="straightConnector1">
            <a:avLst/>
          </a:prstGeom>
          <a:noFill/>
          <a:ln cap="flat" cmpd="sng" w="19050">
            <a:solidFill>
              <a:srgbClr val="7F7F7F">
                <a:alpha val="20000"/>
              </a:srgbClr>
            </a:solidFill>
            <a:prstDash val="solid"/>
            <a:miter lim="8000"/>
            <a:headEnd len="sm" w="sm" type="none"/>
            <a:tailEnd len="sm" w="sm" type="none"/>
          </a:ln>
        </p:spPr>
      </p:cxnSp>
      <p:cxnSp>
        <p:nvCxnSpPr>
          <p:cNvPr id="74" name="Google Shape;74;p14"/>
          <p:cNvCxnSpPr/>
          <p:nvPr/>
        </p:nvCxnSpPr>
        <p:spPr>
          <a:xfrm>
            <a:off x="2382685" y="4675735"/>
            <a:ext cx="9202993" cy="0"/>
          </a:xfrm>
          <a:prstGeom prst="straightConnector1">
            <a:avLst/>
          </a:prstGeom>
          <a:noFill/>
          <a:ln cap="flat" cmpd="sng" w="19050">
            <a:solidFill>
              <a:srgbClr val="7F7F7F">
                <a:alpha val="20000"/>
              </a:srgbClr>
            </a:solidFill>
            <a:prstDash val="solid"/>
            <a:miter lim="8000"/>
            <a:headEnd len="sm" w="sm" type="none"/>
            <a:tailEnd len="sm" w="sm" type="none"/>
          </a:ln>
        </p:spPr>
      </p:cxnSp>
      <p:cxnSp>
        <p:nvCxnSpPr>
          <p:cNvPr id="75" name="Google Shape;75;p14"/>
          <p:cNvCxnSpPr/>
          <p:nvPr/>
        </p:nvCxnSpPr>
        <p:spPr>
          <a:xfrm>
            <a:off x="2382685" y="6017521"/>
            <a:ext cx="9202993" cy="0"/>
          </a:xfrm>
          <a:prstGeom prst="straightConnector1">
            <a:avLst/>
          </a:prstGeom>
          <a:noFill/>
          <a:ln cap="flat" cmpd="sng" w="19050">
            <a:solidFill>
              <a:srgbClr val="7F7F7F">
                <a:alpha val="20000"/>
              </a:srgbClr>
            </a:solidFill>
            <a:prstDash val="solid"/>
            <a:miter lim="8000"/>
            <a:headEnd len="sm" w="sm" type="none"/>
            <a:tailEnd len="sm" w="sm" type="none"/>
          </a:ln>
        </p:spPr>
      </p:cxnSp>
      <p:sp>
        <p:nvSpPr>
          <p:cNvPr id="76" name="Google Shape;76;p14"/>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7" name="Google Shape;77;p14"/>
          <p:cNvSpPr txBox="1"/>
          <p:nvPr>
            <p:ph idx="2" type="body"/>
          </p:nvPr>
        </p:nvSpPr>
        <p:spPr>
          <a:xfrm>
            <a:off x="2457450" y="2378670"/>
            <a:ext cx="1503363" cy="923330"/>
          </a:xfrm>
          <a:prstGeom prst="rect">
            <a:avLst/>
          </a:prstGeom>
          <a:noFill/>
          <a:ln>
            <a:noFill/>
          </a:ln>
        </p:spPr>
        <p:txBody>
          <a:bodyPr anchorCtr="0" anchor="b" bIns="45700" lIns="45700" spcFirstLastPara="1" rIns="45700" wrap="square" tIns="45700">
            <a:spAutoFit/>
          </a:bodyPr>
          <a:lstStyle>
            <a:lvl1pPr indent="-228600" lvl="0" marL="457200" algn="r">
              <a:lnSpc>
                <a:spcPct val="100000"/>
              </a:lnSpc>
              <a:spcBef>
                <a:spcPts val="0"/>
              </a:spcBef>
              <a:spcAft>
                <a:spcPts val="0"/>
              </a:spcAft>
              <a:buClr>
                <a:schemeClr val="accent1"/>
              </a:buClr>
              <a:buSzPts val="5400"/>
              <a:buNone/>
              <a:defRPr sz="5400">
                <a:solidFill>
                  <a:schemeClr val="accent1"/>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8" name="Google Shape;78;p14"/>
          <p:cNvSpPr txBox="1"/>
          <p:nvPr>
            <p:ph idx="3" type="body"/>
          </p:nvPr>
        </p:nvSpPr>
        <p:spPr>
          <a:xfrm>
            <a:off x="4302125" y="2448025"/>
            <a:ext cx="6832600" cy="554037"/>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1800"/>
              <a:buNone/>
              <a:defRPr sz="18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9" name="Google Shape;79;p14"/>
          <p:cNvSpPr txBox="1"/>
          <p:nvPr>
            <p:ph idx="4" type="body"/>
          </p:nvPr>
        </p:nvSpPr>
        <p:spPr>
          <a:xfrm>
            <a:off x="2457450" y="3601170"/>
            <a:ext cx="1503363" cy="923330"/>
          </a:xfrm>
          <a:prstGeom prst="rect">
            <a:avLst/>
          </a:prstGeom>
          <a:noFill/>
          <a:ln>
            <a:noFill/>
          </a:ln>
        </p:spPr>
        <p:txBody>
          <a:bodyPr anchorCtr="0" anchor="b" bIns="45700" lIns="45700" spcFirstLastPara="1" rIns="45700" wrap="square" tIns="45700">
            <a:spAutoFit/>
          </a:bodyPr>
          <a:lstStyle>
            <a:lvl1pPr indent="-228600" lvl="0" marL="457200" algn="r">
              <a:lnSpc>
                <a:spcPct val="100000"/>
              </a:lnSpc>
              <a:spcBef>
                <a:spcPts val="0"/>
              </a:spcBef>
              <a:spcAft>
                <a:spcPts val="0"/>
              </a:spcAft>
              <a:buClr>
                <a:schemeClr val="accent1"/>
              </a:buClr>
              <a:buSzPts val="5400"/>
              <a:buNone/>
              <a:defRPr sz="5400">
                <a:solidFill>
                  <a:schemeClr val="accent1"/>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0" name="Google Shape;80;p14"/>
          <p:cNvSpPr txBox="1"/>
          <p:nvPr>
            <p:ph idx="5" type="body"/>
          </p:nvPr>
        </p:nvSpPr>
        <p:spPr>
          <a:xfrm>
            <a:off x="4302125" y="3670525"/>
            <a:ext cx="6832600" cy="554037"/>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1800"/>
              <a:buNone/>
              <a:defRPr sz="18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1" name="Google Shape;81;p14"/>
          <p:cNvSpPr txBox="1"/>
          <p:nvPr>
            <p:ph idx="6" type="body"/>
          </p:nvPr>
        </p:nvSpPr>
        <p:spPr>
          <a:xfrm>
            <a:off x="2457450" y="4884025"/>
            <a:ext cx="1503363" cy="923330"/>
          </a:xfrm>
          <a:prstGeom prst="rect">
            <a:avLst/>
          </a:prstGeom>
          <a:noFill/>
          <a:ln>
            <a:noFill/>
          </a:ln>
        </p:spPr>
        <p:txBody>
          <a:bodyPr anchorCtr="0" anchor="b" bIns="45700" lIns="45700" spcFirstLastPara="1" rIns="45700" wrap="square" tIns="45700">
            <a:spAutoFit/>
          </a:bodyPr>
          <a:lstStyle>
            <a:lvl1pPr indent="-228600" lvl="0" marL="457200" algn="r">
              <a:lnSpc>
                <a:spcPct val="100000"/>
              </a:lnSpc>
              <a:spcBef>
                <a:spcPts val="0"/>
              </a:spcBef>
              <a:spcAft>
                <a:spcPts val="0"/>
              </a:spcAft>
              <a:buClr>
                <a:schemeClr val="accent1"/>
              </a:buClr>
              <a:buSzPts val="5400"/>
              <a:buNone/>
              <a:defRPr sz="5400">
                <a:solidFill>
                  <a:schemeClr val="accent1"/>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2" name="Google Shape;82;p14"/>
          <p:cNvSpPr txBox="1"/>
          <p:nvPr>
            <p:ph idx="7" type="body"/>
          </p:nvPr>
        </p:nvSpPr>
        <p:spPr>
          <a:xfrm>
            <a:off x="4302125" y="4953380"/>
            <a:ext cx="6832600" cy="554037"/>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1800"/>
              <a:buNone/>
              <a:defRPr sz="18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3" name="Google Shape;83;p14"/>
          <p:cNvSpPr txBox="1"/>
          <p:nvPr>
            <p:ph idx="12" type="sldNum"/>
          </p:nvPr>
        </p:nvSpPr>
        <p:spPr>
          <a:xfrm>
            <a:off x="2341697" y="6316472"/>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84" name="Shape 84"/>
        <p:cNvGrpSpPr/>
        <p:nvPr/>
      </p:nvGrpSpPr>
      <p:grpSpPr>
        <a:xfrm>
          <a:off x="0" y="0"/>
          <a:ext cx="0" cy="0"/>
          <a:chOff x="0" y="0"/>
          <a:chExt cx="0" cy="0"/>
        </a:xfrm>
      </p:grpSpPr>
      <p:pic>
        <p:nvPicPr>
          <p:cNvPr descr="Picture 6" id="85" name="Google Shape;85;p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6" name="Google Shape;86;p15"/>
          <p:cNvSpPr/>
          <p:nvPr/>
        </p:nvSpPr>
        <p:spPr>
          <a:xfrm>
            <a:off x="1152395" y="0"/>
            <a:ext cx="11039605" cy="6858000"/>
          </a:xfrm>
          <a:prstGeom prst="rect">
            <a:avLst/>
          </a:prstGeom>
          <a:solidFill>
            <a:schemeClr val="l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 name="Google Shape;87;p15"/>
          <p:cNvSpPr txBox="1"/>
          <p:nvPr>
            <p:ph idx="12" type="sldNum"/>
          </p:nvPr>
        </p:nvSpPr>
        <p:spPr>
          <a:xfrm>
            <a:off x="2308225" y="6320927"/>
            <a:ext cx="350415" cy="338554"/>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600"/>
              <a:buFont typeface="Open Sans"/>
              <a:buNone/>
              <a:defRPr b="0" i="0" sz="16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15"/>
          <p:cNvPicPr preferRelativeResize="0"/>
          <p:nvPr/>
        </p:nvPicPr>
        <p:blipFill rotWithShape="1">
          <a:blip r:embed="rId3">
            <a:alphaModFix/>
          </a:blip>
          <a:srcRect b="0" l="0" r="0" t="0"/>
          <a:stretch/>
        </p:blipFill>
        <p:spPr>
          <a:xfrm>
            <a:off x="8984784" y="6375748"/>
            <a:ext cx="2877363" cy="252955"/>
          </a:xfrm>
          <a:prstGeom prst="rect">
            <a:avLst/>
          </a:prstGeom>
          <a:noFill/>
          <a:ln>
            <a:noFill/>
          </a:ln>
        </p:spPr>
      </p:pic>
      <p:sp>
        <p:nvSpPr>
          <p:cNvPr id="89" name="Google Shape;89;p15"/>
          <p:cNvSpPr/>
          <p:nvPr>
            <p:ph idx="2" type="chart"/>
          </p:nvPr>
        </p:nvSpPr>
        <p:spPr>
          <a:xfrm>
            <a:off x="2308225" y="2682875"/>
            <a:ext cx="7102475" cy="3189288"/>
          </a:xfrm>
          <a:prstGeom prst="rect">
            <a:avLst/>
          </a:prstGeom>
          <a:noFill/>
          <a:ln>
            <a:noFill/>
          </a:ln>
        </p:spPr>
        <p:txBody>
          <a:bodyPr anchorCtr="0" anchor="t" bIns="45700" lIns="45700" spcFirstLastPara="1" rIns="45700" wrap="square" tIns="45700">
            <a:normAutofit/>
          </a:bodyPr>
          <a:lstStyle>
            <a:lvl1pPr lvl="0" marR="0" rtl="0" algn="l">
              <a:lnSpc>
                <a:spcPct val="90000"/>
              </a:lnSpc>
              <a:spcBef>
                <a:spcPts val="1000"/>
              </a:spcBef>
              <a:spcAft>
                <a:spcPts val="0"/>
              </a:spcAft>
              <a:buClr>
                <a:srgbClr val="5D5D5D"/>
              </a:buClr>
              <a:buSzPts val="2000"/>
              <a:buFont typeface="Arial"/>
              <a:buNone/>
              <a:defRPr b="0" i="0" sz="2000" u="none" cap="none" strike="noStrike">
                <a:solidFill>
                  <a:srgbClr val="5D5D5D"/>
                </a:solidFill>
                <a:latin typeface="Open Sans Light"/>
                <a:ea typeface="Open Sans Light"/>
                <a:cs typeface="Open Sans Light"/>
                <a:sym typeface="Open Sans Light"/>
              </a:defRPr>
            </a:lvl1pPr>
            <a:lvl2pPr lvl="1"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2pPr>
            <a:lvl3pPr lvl="2"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3pPr>
            <a:lvl4pPr lvl="3"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4pPr>
            <a:lvl5pPr lvl="4"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5pPr>
            <a:lvl6pPr lvl="5"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6pPr>
            <a:lvl7pPr lvl="6"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7pPr>
            <a:lvl8pPr lvl="7"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8pPr>
            <a:lvl9pPr lvl="8"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9pPr>
          </a:lstStyle>
          <a:p/>
        </p:txBody>
      </p:sp>
      <p:cxnSp>
        <p:nvCxnSpPr>
          <p:cNvPr id="90" name="Google Shape;90;p15"/>
          <p:cNvCxnSpPr/>
          <p:nvPr/>
        </p:nvCxnSpPr>
        <p:spPr>
          <a:xfrm>
            <a:off x="2384121" y="1615723"/>
            <a:ext cx="9177402" cy="0"/>
          </a:xfrm>
          <a:prstGeom prst="straightConnector1">
            <a:avLst/>
          </a:prstGeom>
          <a:noFill/>
          <a:ln cap="flat" cmpd="sng" w="12700">
            <a:solidFill>
              <a:srgbClr val="A5A5A5"/>
            </a:solidFill>
            <a:prstDash val="solid"/>
            <a:miter lim="800000"/>
            <a:headEnd len="sm" w="sm" type="none"/>
            <a:tailEnd len="sm" w="sm" type="none"/>
          </a:ln>
        </p:spPr>
      </p:cxnSp>
      <p:graphicFrame>
        <p:nvGraphicFramePr>
          <p:cNvPr id="91" name="Google Shape;91;p15"/>
          <p:cNvGraphicFramePr/>
          <p:nvPr/>
        </p:nvGraphicFramePr>
        <p:xfrm>
          <a:off x="3704639" y="2683253"/>
          <a:ext cx="4782721" cy="3188480"/>
        </p:xfrm>
        <a:graphic>
          <a:graphicData uri="http://schemas.openxmlformats.org/drawingml/2006/chart">
            <c:chart r:id="rId4"/>
          </a:graphicData>
        </a:graphic>
      </p:graphicFrame>
      <p:sp>
        <p:nvSpPr>
          <p:cNvPr id="92" name="Google Shape;92;p15"/>
          <p:cNvSpPr txBox="1"/>
          <p:nvPr>
            <p:ph idx="1" type="body"/>
          </p:nvPr>
        </p:nvSpPr>
        <p:spPr>
          <a:xfrm>
            <a:off x="2384425" y="823913"/>
            <a:ext cx="5883275" cy="646112"/>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1000"/>
              </a:spcBef>
              <a:spcAft>
                <a:spcPts val="0"/>
              </a:spcAft>
              <a:buClr>
                <a:srgbClr val="5D5D5D"/>
              </a:buClr>
              <a:buSzPts val="3600"/>
              <a:buNone/>
              <a:defRPr sz="3600">
                <a:solidFill>
                  <a:srgbClr val="5D5D5D"/>
                </a:solidFill>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93" name="Google Shape;93;p15"/>
          <p:cNvSpPr txBox="1"/>
          <p:nvPr>
            <p:ph idx="3" type="body"/>
          </p:nvPr>
        </p:nvSpPr>
        <p:spPr>
          <a:xfrm>
            <a:off x="2308225" y="2179638"/>
            <a:ext cx="6676559" cy="368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D5D5D"/>
              </a:buClr>
              <a:buSzPts val="1800"/>
              <a:buNone/>
              <a:defRPr b="1" sz="1800">
                <a:solidFill>
                  <a:srgbClr val="5D5D5D"/>
                </a:solidFill>
                <a:latin typeface="Open Sans"/>
                <a:ea typeface="Open Sans"/>
                <a:cs typeface="Open Sans"/>
                <a:sym typeface="Open Sans"/>
              </a:defRPr>
            </a:lvl1pPr>
            <a:lvl2pPr indent="-342900" lvl="1" marL="914400" algn="l">
              <a:lnSpc>
                <a:spcPct val="90000"/>
              </a:lnSpc>
              <a:spcBef>
                <a:spcPts val="1000"/>
              </a:spcBef>
              <a:spcAft>
                <a:spcPts val="0"/>
              </a:spcAft>
              <a:buClr>
                <a:srgbClr val="5D5D5D"/>
              </a:buClr>
              <a:buSzPts val="1800"/>
              <a:buChar char="•"/>
              <a:defRPr/>
            </a:lvl2pPr>
            <a:lvl3pPr indent="-342900" lvl="2" marL="1371600" algn="l">
              <a:lnSpc>
                <a:spcPct val="90000"/>
              </a:lnSpc>
              <a:spcBef>
                <a:spcPts val="1000"/>
              </a:spcBef>
              <a:spcAft>
                <a:spcPts val="0"/>
              </a:spcAft>
              <a:buClr>
                <a:srgbClr val="5D5D5D"/>
              </a:buClr>
              <a:buSzPts val="1800"/>
              <a:buChar char="•"/>
              <a:defRPr/>
            </a:lvl3pPr>
            <a:lvl4pPr indent="-342900" lvl="3" marL="1828800" algn="l">
              <a:lnSpc>
                <a:spcPct val="90000"/>
              </a:lnSpc>
              <a:spcBef>
                <a:spcPts val="1000"/>
              </a:spcBef>
              <a:spcAft>
                <a:spcPts val="0"/>
              </a:spcAft>
              <a:buClr>
                <a:srgbClr val="5D5D5D"/>
              </a:buClr>
              <a:buSzPts val="1800"/>
              <a:buChar char="•"/>
              <a:defRPr/>
            </a:lvl4pPr>
            <a:lvl5pPr indent="-342900" lvl="4" marL="2286000" algn="l">
              <a:lnSpc>
                <a:spcPct val="90000"/>
              </a:lnSpc>
              <a:spcBef>
                <a:spcPts val="1000"/>
              </a:spcBef>
              <a:spcAft>
                <a:spcPts val="0"/>
              </a:spcAft>
              <a:buClr>
                <a:srgbClr val="5D5D5D"/>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5D5D5D"/>
              </a:buClr>
              <a:buSzPts val="3600"/>
              <a:buFont typeface="Open Sans Light"/>
              <a:buNone/>
              <a:defRPr b="0" i="0" sz="3600" u="none" cap="none" strike="noStrike">
                <a:solidFill>
                  <a:srgbClr val="5D5D5D"/>
                </a:solidFill>
                <a:latin typeface="Open Sans Light"/>
                <a:ea typeface="Open Sans Light"/>
                <a:cs typeface="Open Sans Light"/>
                <a:sym typeface="Open Sans Light"/>
              </a:defRPr>
            </a:lvl1pPr>
            <a:lvl2pPr lvl="1"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 name="Google Shape;7;p6"/>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55600" lvl="0" marL="457200"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1pPr>
            <a:lvl2pPr indent="-355600" lvl="1" marL="914400"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2pPr>
            <a:lvl3pPr indent="-355600" lvl="2" marL="1371600"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3pPr>
            <a:lvl4pPr indent="-355600" lvl="3" marL="1828800"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4pPr>
            <a:lvl5pPr indent="-355600" lvl="4" marL="2286000" marR="0" rtl="0" algn="l">
              <a:lnSpc>
                <a:spcPct val="90000"/>
              </a:lnSpc>
              <a:spcBef>
                <a:spcPts val="1000"/>
              </a:spcBef>
              <a:spcAft>
                <a:spcPts val="0"/>
              </a:spcAft>
              <a:buClr>
                <a:srgbClr val="5D5D5D"/>
              </a:buClr>
              <a:buSzPts val="2000"/>
              <a:buFont typeface="Arial"/>
              <a:buChar char="•"/>
              <a:defRPr b="0" i="0" sz="2000" u="none" cap="none" strike="noStrike">
                <a:solidFill>
                  <a:srgbClr val="5D5D5D"/>
                </a:solidFill>
                <a:latin typeface="Open Sans Light"/>
                <a:ea typeface="Open Sans Light"/>
                <a:cs typeface="Open Sans Light"/>
                <a:sym typeface="Open Sans Light"/>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Open Sans ExtraBold"/>
                <a:ea typeface="Open Sans ExtraBold"/>
                <a:cs typeface="Open Sans ExtraBold"/>
                <a:sym typeface="Open Sans ExtraBold"/>
              </a:defRPr>
            </a:lvl9pPr>
          </a:lstStyle>
          <a:p/>
        </p:txBody>
      </p:sp>
      <p:sp>
        <p:nvSpPr>
          <p:cNvPr id="8" name="Google Shape;8;p6"/>
          <p:cNvSpPr txBox="1"/>
          <p:nvPr>
            <p:ph idx="12" type="sldNum"/>
          </p:nvPr>
        </p:nvSpPr>
        <p:spPr>
          <a:xfrm>
            <a:off x="11073918" y="6400413"/>
            <a:ext cx="279883" cy="276999"/>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88888"/>
              </a:buClr>
              <a:buSzPts val="1200"/>
              <a:buFont typeface="Open Sans Light"/>
              <a:buNone/>
              <a:defRPr b="0" i="0" sz="12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rive.google.com/file/d/1I7bfqhYwvaICowyj5m4qYm8xmt-E_vTg/view"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drive.google.com/file/d/1TZEHI3A-uyykwoGcBbi34Af2SUyM0SpV/view" TargetMode="Externa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drive.google.com/file/d/163vWDhp9yWhwBa0UiRMcF2duTKoQPSvc/view" TargetMode="Externa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drive.google.com/file/d/1ZYqqbTmNa-WXMgJ8O6CNhZura2BGhtqP/view" TargetMode="Externa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drive.google.com/file/d/1CpBL97BO0oeVlhhVqRbgssMJ6_qm5QYL/view" TargetMode="Externa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drive.google.com/file/d/1Rn2_tW3mA3lKj3PxDjK2JBThixKhpPRV/view" TargetMode="Externa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
          <p:cNvSpPr txBox="1"/>
          <p:nvPr>
            <p:ph idx="1" type="body"/>
          </p:nvPr>
        </p:nvSpPr>
        <p:spPr>
          <a:xfrm>
            <a:off x="5732463" y="2284413"/>
            <a:ext cx="5730875" cy="120015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Stair Climbing Tumbller</a:t>
            </a:r>
            <a:endParaRPr/>
          </a:p>
        </p:txBody>
      </p:sp>
      <p:sp>
        <p:nvSpPr>
          <p:cNvPr id="125" name="Google Shape;125;p1"/>
          <p:cNvSpPr txBox="1"/>
          <p:nvPr>
            <p:ph idx="2" type="body"/>
          </p:nvPr>
        </p:nvSpPr>
        <p:spPr>
          <a:xfrm>
            <a:off x="5788025" y="4026802"/>
            <a:ext cx="3270250" cy="338137"/>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1600"/>
              <a:buNone/>
            </a:pPr>
            <a:r>
              <a:rPr lang="en-US"/>
              <a:t>DECEMBER 9, 2021</a:t>
            </a:r>
            <a:endParaRPr/>
          </a:p>
        </p:txBody>
      </p:sp>
      <p:sp>
        <p:nvSpPr>
          <p:cNvPr id="126" name="Google Shape;126;p1"/>
          <p:cNvSpPr txBox="1"/>
          <p:nvPr>
            <p:ph idx="3" type="body"/>
          </p:nvPr>
        </p:nvSpPr>
        <p:spPr>
          <a:xfrm>
            <a:off x="5781891" y="4449077"/>
            <a:ext cx="5926137" cy="64611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5D5D5D"/>
              </a:buClr>
              <a:buSzPts val="1800"/>
              <a:buNone/>
            </a:pPr>
            <a:r>
              <a:rPr lang="en-US"/>
              <a:t>Team 1</a:t>
            </a:r>
            <a:endParaRPr/>
          </a:p>
          <a:p>
            <a:pPr indent="0" lvl="0" marL="0" rtl="0" algn="l">
              <a:lnSpc>
                <a:spcPct val="100000"/>
              </a:lnSpc>
              <a:spcBef>
                <a:spcPts val="0"/>
              </a:spcBef>
              <a:spcAft>
                <a:spcPts val="0"/>
              </a:spcAft>
              <a:buClr>
                <a:srgbClr val="5D5D5D"/>
              </a:buClr>
              <a:buSzPts val="1400"/>
              <a:buNone/>
            </a:pPr>
            <a:r>
              <a:rPr lang="en-US" sz="1400"/>
              <a:t>Kwadwo Akompong, Xu Mo, Zach Nobles, Shivani Saboo &amp; Yuan Qian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cfd60fb3df_4_0"/>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02" name="Google Shape;202;gcfd60fb3df_4_0"/>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System Modeling</a:t>
            </a:r>
            <a:endParaRPr/>
          </a:p>
        </p:txBody>
      </p:sp>
      <p:sp>
        <p:nvSpPr>
          <p:cNvPr id="203" name="Google Shape;203;gcfd60fb3df_4_0"/>
          <p:cNvSpPr txBox="1"/>
          <p:nvPr>
            <p:ph idx="2" type="body"/>
          </p:nvPr>
        </p:nvSpPr>
        <p:spPr>
          <a:xfrm>
            <a:off x="2384425" y="2208450"/>
            <a:ext cx="6940800" cy="1400700"/>
          </a:xfrm>
          <a:prstGeom prst="rect">
            <a:avLst/>
          </a:prstGeom>
          <a:noFill/>
          <a:ln>
            <a:noFill/>
          </a:ln>
        </p:spPr>
        <p:txBody>
          <a:bodyPr anchorCtr="0" anchor="t" bIns="45700" lIns="45700" spcFirstLastPara="1" rIns="45700" wrap="square" tIns="45700">
            <a:normAutofit/>
          </a:bodyPr>
          <a:lstStyle/>
          <a:p>
            <a:pPr indent="-347472" lvl="0" marL="347472" rtl="0" algn="l">
              <a:lnSpc>
                <a:spcPct val="100000"/>
              </a:lnSpc>
              <a:spcBef>
                <a:spcPts val="2000"/>
              </a:spcBef>
              <a:spcAft>
                <a:spcPts val="0"/>
              </a:spcAft>
              <a:buClr>
                <a:srgbClr val="5D5D5D"/>
              </a:buClr>
              <a:buSzPts val="2000"/>
              <a:buChar char="•"/>
            </a:pPr>
            <a:r>
              <a:rPr lang="en-US"/>
              <a:t>We built both linearized and non-linear models.</a:t>
            </a:r>
            <a:endParaRPr/>
          </a:p>
          <a:p>
            <a:pPr indent="-347472" lvl="0" marL="347472" rtl="0" algn="l">
              <a:lnSpc>
                <a:spcPct val="100000"/>
              </a:lnSpc>
              <a:spcBef>
                <a:spcPts val="2000"/>
              </a:spcBef>
              <a:spcAft>
                <a:spcPts val="0"/>
              </a:spcAft>
              <a:buSzPts val="2000"/>
              <a:buChar char="•"/>
            </a:pPr>
            <a:r>
              <a:rPr lang="en-US"/>
              <a:t>The linearized model is better for designing the control algorithm since it’s convenient to design poles.</a:t>
            </a:r>
            <a:endParaRPr/>
          </a:p>
        </p:txBody>
      </p:sp>
      <p:sp>
        <p:nvSpPr>
          <p:cNvPr id="204" name="Google Shape;204;gcfd60fb3df_4_0"/>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05" name="Google Shape;205;gcfd60fb3df_4_0"/>
          <p:cNvPicPr preferRelativeResize="0"/>
          <p:nvPr/>
        </p:nvPicPr>
        <p:blipFill rotWithShape="1">
          <a:blip r:embed="rId3">
            <a:alphaModFix/>
          </a:blip>
          <a:srcRect b="0" l="0" r="0" t="0"/>
          <a:stretch/>
        </p:blipFill>
        <p:spPr>
          <a:xfrm>
            <a:off x="9134725" y="2328988"/>
            <a:ext cx="2552450" cy="2441128"/>
          </a:xfrm>
          <a:prstGeom prst="rect">
            <a:avLst/>
          </a:prstGeom>
          <a:noFill/>
          <a:ln>
            <a:noFill/>
          </a:ln>
        </p:spPr>
      </p:pic>
      <p:pic>
        <p:nvPicPr>
          <p:cNvPr id="206" name="Google Shape;206;gcfd60fb3df_4_0"/>
          <p:cNvPicPr preferRelativeResize="0"/>
          <p:nvPr/>
        </p:nvPicPr>
        <p:blipFill rotWithShape="1">
          <a:blip r:embed="rId4">
            <a:alphaModFix/>
          </a:blip>
          <a:srcRect b="0" l="0" r="0" t="0"/>
          <a:stretch/>
        </p:blipFill>
        <p:spPr>
          <a:xfrm>
            <a:off x="2764425" y="3489525"/>
            <a:ext cx="3075732" cy="1903650"/>
          </a:xfrm>
          <a:prstGeom prst="rect">
            <a:avLst/>
          </a:prstGeom>
          <a:noFill/>
          <a:ln>
            <a:noFill/>
          </a:ln>
        </p:spPr>
      </p:pic>
      <p:sp>
        <p:nvSpPr>
          <p:cNvPr id="207" name="Google Shape;207;gcfd60fb3df_4_0"/>
          <p:cNvSpPr txBox="1"/>
          <p:nvPr>
            <p:ph idx="2" type="body"/>
          </p:nvPr>
        </p:nvSpPr>
        <p:spPr>
          <a:xfrm>
            <a:off x="2384425" y="4770125"/>
            <a:ext cx="6940800" cy="13377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2000"/>
              </a:spcBef>
              <a:spcAft>
                <a:spcPts val="0"/>
              </a:spcAft>
              <a:buSzPts val="2000"/>
              <a:buNone/>
            </a:pPr>
            <a:r>
              <a:t/>
            </a:r>
            <a:endParaRPr/>
          </a:p>
          <a:p>
            <a:pPr indent="-347472" lvl="0" marL="347472" rtl="0" algn="l">
              <a:lnSpc>
                <a:spcPct val="100000"/>
              </a:lnSpc>
              <a:spcBef>
                <a:spcPts val="2000"/>
              </a:spcBef>
              <a:spcAft>
                <a:spcPts val="0"/>
              </a:spcAft>
              <a:buSzPts val="2000"/>
              <a:buChar char="•"/>
            </a:pPr>
            <a:r>
              <a:rPr lang="en-US"/>
              <a:t>We do need non-linear model for testing since it is much closer to the real-world dynamics.</a:t>
            </a:r>
            <a:endParaRPr/>
          </a:p>
        </p:txBody>
      </p:sp>
      <p:pic>
        <p:nvPicPr>
          <p:cNvPr id="208" name="Google Shape;208;gcfd60fb3df_4_0"/>
          <p:cNvPicPr preferRelativeResize="0"/>
          <p:nvPr/>
        </p:nvPicPr>
        <p:blipFill rotWithShape="1">
          <a:blip r:embed="rId5">
            <a:alphaModFix/>
          </a:blip>
          <a:srcRect b="0" l="0" r="0" t="0"/>
          <a:stretch/>
        </p:blipFill>
        <p:spPr>
          <a:xfrm>
            <a:off x="6227025" y="3489525"/>
            <a:ext cx="2040700" cy="1270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cfd60fb3df_4_12"/>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14" name="Google Shape;214;gcfd60fb3df_4_12"/>
          <p:cNvSpPr txBox="1"/>
          <p:nvPr>
            <p:ph idx="1" type="body"/>
          </p:nvPr>
        </p:nvSpPr>
        <p:spPr>
          <a:xfrm>
            <a:off x="2384425" y="1157300"/>
            <a:ext cx="6625200" cy="646200"/>
          </a:xfrm>
          <a:prstGeom prst="rect">
            <a:avLst/>
          </a:prstGeom>
          <a:noFill/>
          <a:ln>
            <a:noFill/>
          </a:ln>
        </p:spPr>
        <p:txBody>
          <a:bodyPr anchorCtr="0" anchor="ctr" bIns="45700" lIns="45700" spcFirstLastPara="1" rIns="45700" wrap="square" tIns="45700">
            <a:normAutofit fontScale="70000"/>
          </a:bodyPr>
          <a:lstStyle/>
          <a:p>
            <a:pPr indent="0" lvl="0" marL="0" rtl="0" algn="l">
              <a:lnSpc>
                <a:spcPct val="90000"/>
              </a:lnSpc>
              <a:spcBef>
                <a:spcPts val="0"/>
              </a:spcBef>
              <a:spcAft>
                <a:spcPts val="0"/>
              </a:spcAft>
              <a:buClr>
                <a:srgbClr val="5D5D5D"/>
              </a:buClr>
              <a:buSzPct val="100000"/>
              <a:buNone/>
            </a:pPr>
            <a:r>
              <a:rPr lang="en-US"/>
              <a:t>System Modeling - Simulation Non-Linear</a:t>
            </a:r>
            <a:endParaRPr/>
          </a:p>
        </p:txBody>
      </p:sp>
      <p:sp>
        <p:nvSpPr>
          <p:cNvPr id="215" name="Google Shape;215;gcfd60fb3df_4_12"/>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16" name="Google Shape;216;gcfd60fb3df_4_12"/>
          <p:cNvPicPr preferRelativeResize="0"/>
          <p:nvPr/>
        </p:nvPicPr>
        <p:blipFill rotWithShape="1">
          <a:blip r:embed="rId3">
            <a:alphaModFix/>
          </a:blip>
          <a:srcRect b="0" l="0" r="0" t="0"/>
          <a:stretch/>
        </p:blipFill>
        <p:spPr>
          <a:xfrm>
            <a:off x="9134725" y="2328988"/>
            <a:ext cx="2552450" cy="2441128"/>
          </a:xfrm>
          <a:prstGeom prst="rect">
            <a:avLst/>
          </a:prstGeom>
          <a:noFill/>
          <a:ln>
            <a:noFill/>
          </a:ln>
        </p:spPr>
      </p:pic>
      <p:pic>
        <p:nvPicPr>
          <p:cNvPr id="217" name="Google Shape;217;gcfd60fb3df_4_12"/>
          <p:cNvPicPr preferRelativeResize="0"/>
          <p:nvPr/>
        </p:nvPicPr>
        <p:blipFill rotWithShape="1">
          <a:blip r:embed="rId4">
            <a:alphaModFix/>
          </a:blip>
          <a:srcRect b="0" l="0" r="0" t="0"/>
          <a:stretch/>
        </p:blipFill>
        <p:spPr>
          <a:xfrm>
            <a:off x="3724713" y="3151374"/>
            <a:ext cx="4742574" cy="2994200"/>
          </a:xfrm>
          <a:prstGeom prst="rect">
            <a:avLst/>
          </a:prstGeom>
          <a:noFill/>
          <a:ln>
            <a:noFill/>
          </a:ln>
        </p:spPr>
      </p:pic>
      <p:sp>
        <p:nvSpPr>
          <p:cNvPr id="218" name="Google Shape;218;gcfd60fb3df_4_12"/>
          <p:cNvSpPr txBox="1"/>
          <p:nvPr/>
        </p:nvSpPr>
        <p:spPr>
          <a:xfrm>
            <a:off x="7456675" y="5553563"/>
            <a:ext cx="186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en Sans Light"/>
                <a:ea typeface="Open Sans Light"/>
                <a:cs typeface="Open Sans Light"/>
                <a:sym typeface="Open Sans Light"/>
              </a:rPr>
              <a:t>non-linear model</a:t>
            </a:r>
            <a:endParaRPr b="0" i="0" sz="1400" u="none" cap="none" strike="noStrike">
              <a:solidFill>
                <a:srgbClr val="000000"/>
              </a:solidFill>
              <a:latin typeface="Open Sans Light"/>
              <a:ea typeface="Open Sans Light"/>
              <a:cs typeface="Open Sans Light"/>
              <a:sym typeface="Open Sans Light"/>
            </a:endParaRPr>
          </a:p>
        </p:txBody>
      </p:sp>
      <p:pic>
        <p:nvPicPr>
          <p:cNvPr id="219" name="Google Shape;219;gcfd60fb3df_4_12"/>
          <p:cNvPicPr preferRelativeResize="0"/>
          <p:nvPr/>
        </p:nvPicPr>
        <p:blipFill rotWithShape="1">
          <a:blip r:embed="rId5">
            <a:alphaModFix/>
          </a:blip>
          <a:srcRect b="0" l="0" r="0" t="0"/>
          <a:stretch/>
        </p:blipFill>
        <p:spPr>
          <a:xfrm>
            <a:off x="4495350" y="2027625"/>
            <a:ext cx="3201304" cy="129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cfd60fb3df_0_52"/>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25" name="Google Shape;225;gcfd60fb3df_0_52"/>
          <p:cNvSpPr txBox="1"/>
          <p:nvPr>
            <p:ph idx="1" type="body"/>
          </p:nvPr>
        </p:nvSpPr>
        <p:spPr>
          <a:xfrm>
            <a:off x="2384425" y="1157300"/>
            <a:ext cx="6625200" cy="646200"/>
          </a:xfrm>
          <a:prstGeom prst="rect">
            <a:avLst/>
          </a:prstGeom>
          <a:noFill/>
          <a:ln>
            <a:noFill/>
          </a:ln>
        </p:spPr>
        <p:txBody>
          <a:bodyPr anchorCtr="0" anchor="ctr" bIns="45700" lIns="45700" spcFirstLastPara="1" rIns="45700" wrap="square" tIns="45700">
            <a:normAutofit fontScale="85000"/>
          </a:bodyPr>
          <a:lstStyle/>
          <a:p>
            <a:pPr indent="0" lvl="0" marL="0" rtl="0" algn="l">
              <a:lnSpc>
                <a:spcPct val="90000"/>
              </a:lnSpc>
              <a:spcBef>
                <a:spcPts val="0"/>
              </a:spcBef>
              <a:spcAft>
                <a:spcPts val="0"/>
              </a:spcAft>
              <a:buClr>
                <a:srgbClr val="5D5D5D"/>
              </a:buClr>
              <a:buSzPct val="100000"/>
              <a:buNone/>
            </a:pPr>
            <a:r>
              <a:rPr lang="en-US"/>
              <a:t>System Modeling - Simulation Linear</a:t>
            </a:r>
            <a:endParaRPr/>
          </a:p>
        </p:txBody>
      </p:sp>
      <p:sp>
        <p:nvSpPr>
          <p:cNvPr id="226" name="Google Shape;226;gcfd60fb3df_0_52"/>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27" name="Google Shape;227;gcfd60fb3df_0_52"/>
          <p:cNvPicPr preferRelativeResize="0"/>
          <p:nvPr/>
        </p:nvPicPr>
        <p:blipFill rotWithShape="1">
          <a:blip r:embed="rId3">
            <a:alphaModFix/>
          </a:blip>
          <a:srcRect b="0" l="0" r="0" t="0"/>
          <a:stretch/>
        </p:blipFill>
        <p:spPr>
          <a:xfrm>
            <a:off x="9134725" y="2328988"/>
            <a:ext cx="2552450" cy="2441128"/>
          </a:xfrm>
          <a:prstGeom prst="rect">
            <a:avLst/>
          </a:prstGeom>
          <a:noFill/>
          <a:ln>
            <a:noFill/>
          </a:ln>
        </p:spPr>
      </p:pic>
      <p:pic>
        <p:nvPicPr>
          <p:cNvPr id="228" name="Google Shape;228;gcfd60fb3df_0_52"/>
          <p:cNvPicPr preferRelativeResize="0"/>
          <p:nvPr/>
        </p:nvPicPr>
        <p:blipFill rotWithShape="1">
          <a:blip r:embed="rId4">
            <a:alphaModFix/>
          </a:blip>
          <a:srcRect b="0" l="0" r="0" t="0"/>
          <a:stretch/>
        </p:blipFill>
        <p:spPr>
          <a:xfrm>
            <a:off x="2708275" y="3256313"/>
            <a:ext cx="1526100" cy="1632925"/>
          </a:xfrm>
          <a:prstGeom prst="rect">
            <a:avLst/>
          </a:prstGeom>
          <a:noFill/>
          <a:ln>
            <a:noFill/>
          </a:ln>
        </p:spPr>
      </p:pic>
      <p:pic>
        <p:nvPicPr>
          <p:cNvPr id="229" name="Google Shape;229;gcfd60fb3df_0_52"/>
          <p:cNvPicPr preferRelativeResize="0"/>
          <p:nvPr/>
        </p:nvPicPr>
        <p:blipFill rotWithShape="1">
          <a:blip r:embed="rId5">
            <a:alphaModFix/>
          </a:blip>
          <a:srcRect b="0" l="0" r="0" t="0"/>
          <a:stretch/>
        </p:blipFill>
        <p:spPr>
          <a:xfrm>
            <a:off x="5090107" y="2328988"/>
            <a:ext cx="2867520" cy="42337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cfd60fb3df_0_146"/>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235" name="Google Shape;235;gcfd60fb3df_0_146"/>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5D5D5D"/>
              </a:buClr>
              <a:buSzPts val="3600"/>
              <a:buNone/>
            </a:pPr>
            <a:r>
              <a:rPr i="1" lang="en-US">
                <a:solidFill>
                  <a:srgbClr val="7F7F7F"/>
                </a:solidFill>
              </a:rPr>
              <a:t>Control Design</a:t>
            </a:r>
            <a:endParaRPr i="1">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 name="Shape 239"/>
        <p:cNvGrpSpPr/>
        <p:nvPr/>
      </p:nvGrpSpPr>
      <p:grpSpPr>
        <a:xfrm>
          <a:off x="0" y="0"/>
          <a:ext cx="0" cy="0"/>
          <a:chOff x="0" y="0"/>
          <a:chExt cx="0" cy="0"/>
        </a:xfrm>
      </p:grpSpPr>
      <p:sp>
        <p:nvSpPr>
          <p:cNvPr id="240" name="Google Shape;240;gcfd60fb3df_0_16"/>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41" name="Google Shape;241;gcfd60fb3df_0_16"/>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a:t>
            </a:r>
            <a:endParaRPr/>
          </a:p>
        </p:txBody>
      </p:sp>
      <p:sp>
        <p:nvSpPr>
          <p:cNvPr id="242" name="Google Shape;242;gcfd60fb3df_0_16"/>
          <p:cNvSpPr txBox="1"/>
          <p:nvPr>
            <p:ph idx="2" type="body"/>
          </p:nvPr>
        </p:nvSpPr>
        <p:spPr>
          <a:xfrm>
            <a:off x="2393950" y="2535250"/>
            <a:ext cx="7881900" cy="3066900"/>
          </a:xfrm>
          <a:prstGeom prst="rect">
            <a:avLst/>
          </a:prstGeom>
          <a:noFill/>
          <a:ln>
            <a:noFill/>
          </a:ln>
        </p:spPr>
        <p:txBody>
          <a:bodyPr anchorCtr="0" anchor="t" bIns="45700" lIns="45700" spcFirstLastPara="1" rIns="45700" wrap="square" tIns="45700">
            <a:normAutofit lnSpcReduction="10000"/>
          </a:bodyPr>
          <a:lstStyle/>
          <a:p>
            <a:pPr indent="-347472" lvl="0" marL="347472" rtl="0" algn="l">
              <a:lnSpc>
                <a:spcPct val="100000"/>
              </a:lnSpc>
              <a:spcBef>
                <a:spcPts val="2000"/>
              </a:spcBef>
              <a:spcAft>
                <a:spcPts val="0"/>
              </a:spcAft>
              <a:buSzPts val="2000"/>
              <a:buChar char="•"/>
            </a:pPr>
            <a:r>
              <a:rPr lang="en-US"/>
              <a:t>Our controller was heavily inspired by cordyceps</a:t>
            </a:r>
            <a:endParaRPr/>
          </a:p>
          <a:p>
            <a:pPr indent="-347472" lvl="0" marL="347472" rtl="0" algn="l">
              <a:lnSpc>
                <a:spcPct val="100000"/>
              </a:lnSpc>
              <a:spcBef>
                <a:spcPts val="2000"/>
              </a:spcBef>
              <a:spcAft>
                <a:spcPts val="0"/>
              </a:spcAft>
              <a:buSzPts val="2000"/>
              <a:buChar char="•"/>
            </a:pPr>
            <a:r>
              <a:rPr lang="en-US" sz="1350">
                <a:solidFill>
                  <a:srgbClr val="313131"/>
                </a:solidFill>
                <a:latin typeface="Verdana"/>
                <a:ea typeface="Verdana"/>
                <a:cs typeface="Verdana"/>
                <a:sym typeface="Verdana"/>
              </a:rPr>
              <a:t>Cordyceps is a fungus that lives on certain caterpillars in the high mountain regions of China. Most cordyceps supplements are made in a lab.</a:t>
            </a:r>
            <a:endParaRPr sz="1350">
              <a:solidFill>
                <a:srgbClr val="313131"/>
              </a:solidFill>
              <a:latin typeface="Verdana"/>
              <a:ea typeface="Verdana"/>
              <a:cs typeface="Verdana"/>
              <a:sym typeface="Verdana"/>
            </a:endParaRPr>
          </a:p>
          <a:p>
            <a:pPr indent="-347472" lvl="0" marL="347472" rtl="0" algn="l">
              <a:lnSpc>
                <a:spcPct val="100000"/>
              </a:lnSpc>
              <a:spcBef>
                <a:spcPts val="2000"/>
              </a:spcBef>
              <a:spcAft>
                <a:spcPts val="0"/>
              </a:spcAft>
              <a:buSzPts val="2000"/>
              <a:buChar char="•"/>
            </a:pPr>
            <a:r>
              <a:rPr lang="en-US" sz="1350">
                <a:solidFill>
                  <a:srgbClr val="313131"/>
                </a:solidFill>
                <a:latin typeface="Verdana"/>
                <a:ea typeface="Verdana"/>
                <a:cs typeface="Verdana"/>
                <a:sym typeface="Verdana"/>
              </a:rPr>
              <a:t>Cordyceps might improve immunity by stimulating cells and specific chemicals in the immune system. It might also help fight cancer cells and shrink tumor size, particularly with lung or skin cancers. Natural cordyceps is hard to get and might be expensive.</a:t>
            </a:r>
            <a:endParaRPr sz="1350">
              <a:solidFill>
                <a:srgbClr val="313131"/>
              </a:solidFill>
              <a:latin typeface="Verdana"/>
              <a:ea typeface="Verdana"/>
              <a:cs typeface="Verdana"/>
              <a:sym typeface="Verdana"/>
            </a:endParaRPr>
          </a:p>
          <a:p>
            <a:pPr indent="-347472" lvl="0" marL="347472" rtl="0" algn="l">
              <a:lnSpc>
                <a:spcPct val="100000"/>
              </a:lnSpc>
              <a:spcBef>
                <a:spcPts val="2000"/>
              </a:spcBef>
              <a:spcAft>
                <a:spcPts val="0"/>
              </a:spcAft>
              <a:buSzPts val="2000"/>
              <a:buChar char="•"/>
            </a:pPr>
            <a:r>
              <a:rPr lang="en-US" sz="1350">
                <a:solidFill>
                  <a:srgbClr val="313131"/>
                </a:solidFill>
                <a:latin typeface="Verdana"/>
                <a:ea typeface="Verdana"/>
                <a:cs typeface="Verdana"/>
                <a:sym typeface="Verdana"/>
              </a:rPr>
              <a:t>People most commonly use cordyceps for athletic performance, kidney disorders, liver problems, and sexual problems, but there is no good scientific evidence to support these uses.</a:t>
            </a:r>
            <a:endParaRPr sz="1350">
              <a:solidFill>
                <a:srgbClr val="313131"/>
              </a:solidFill>
              <a:latin typeface="Verdana"/>
              <a:ea typeface="Verdana"/>
              <a:cs typeface="Verdana"/>
              <a:sym typeface="Verdana"/>
            </a:endParaRPr>
          </a:p>
        </p:txBody>
      </p:sp>
      <p:sp>
        <p:nvSpPr>
          <p:cNvPr id="243" name="Google Shape;243;gcfd60fb3df_0_16"/>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cfd60fb3df_0_45"/>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49" name="Google Shape;249;gcfd60fb3df_0_45"/>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Design-PID</a:t>
            </a:r>
            <a:endParaRPr/>
          </a:p>
        </p:txBody>
      </p:sp>
      <p:sp>
        <p:nvSpPr>
          <p:cNvPr id="250" name="Google Shape;250;gcfd60fb3df_0_45"/>
          <p:cNvSpPr txBox="1"/>
          <p:nvPr>
            <p:ph idx="2" type="body"/>
          </p:nvPr>
        </p:nvSpPr>
        <p:spPr>
          <a:xfrm>
            <a:off x="2393950" y="2535250"/>
            <a:ext cx="7881900" cy="3066900"/>
          </a:xfrm>
          <a:prstGeom prst="rect">
            <a:avLst/>
          </a:prstGeom>
          <a:noFill/>
          <a:ln>
            <a:noFill/>
          </a:ln>
        </p:spPr>
        <p:txBody>
          <a:bodyPr anchorCtr="0" anchor="t" bIns="45700" lIns="45700" spcFirstLastPara="1" rIns="45700" wrap="square" tIns="45700">
            <a:normAutofit/>
          </a:bodyPr>
          <a:lstStyle/>
          <a:p>
            <a:pPr indent="-347472" lvl="0" marL="347472" rtl="0" algn="l">
              <a:lnSpc>
                <a:spcPct val="100000"/>
              </a:lnSpc>
              <a:spcBef>
                <a:spcPts val="2000"/>
              </a:spcBef>
              <a:spcAft>
                <a:spcPts val="0"/>
              </a:spcAft>
              <a:buSzPts val="2000"/>
              <a:buChar char="•"/>
            </a:pPr>
            <a:r>
              <a:rPr lang="en-US"/>
              <a:t>For the PID controller we found two independent gains for angle and speed controls.</a:t>
            </a:r>
            <a:endParaRPr/>
          </a:p>
          <a:p>
            <a:pPr indent="-347472" lvl="0" marL="347472" rtl="0" algn="l">
              <a:lnSpc>
                <a:spcPct val="100000"/>
              </a:lnSpc>
              <a:spcBef>
                <a:spcPts val="2000"/>
              </a:spcBef>
              <a:spcAft>
                <a:spcPts val="0"/>
              </a:spcAft>
              <a:buSzPts val="2000"/>
              <a:buChar char="•"/>
            </a:pPr>
            <a:r>
              <a:rPr lang="en-US"/>
              <a:t>The angle control updates every 5ms, whiles the speed control updates every 40ms</a:t>
            </a:r>
            <a:endParaRPr/>
          </a:p>
          <a:p>
            <a:pPr indent="-347472" lvl="0" marL="347472" rtl="0" algn="l">
              <a:lnSpc>
                <a:spcPct val="100000"/>
              </a:lnSpc>
              <a:spcBef>
                <a:spcPts val="2000"/>
              </a:spcBef>
              <a:spcAft>
                <a:spcPts val="0"/>
              </a:spcAft>
              <a:buSzPts val="2000"/>
              <a:buChar char="•"/>
            </a:pPr>
            <a:r>
              <a:rPr lang="en-US"/>
              <a:t>Our PID gains for balance is very similar to the base but we changed the PID gains for speed to suit step climbing bette</a:t>
            </a:r>
            <a:r>
              <a:rPr lang="en-US">
                <a:solidFill>
                  <a:srgbClr val="5D5D5D"/>
                </a:solidFill>
                <a:latin typeface="Arial"/>
                <a:ea typeface="Arial"/>
                <a:cs typeface="Arial"/>
                <a:sym typeface="Arial"/>
              </a:rPr>
              <a:t>r</a:t>
            </a:r>
            <a:endParaRPr/>
          </a:p>
        </p:txBody>
      </p:sp>
      <p:sp>
        <p:nvSpPr>
          <p:cNvPr id="251" name="Google Shape;251;gcfd60fb3df_0_45"/>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cfd60fb3df_0_75"/>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57" name="Google Shape;257;gcfd60fb3df_0_75"/>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Design-PID</a:t>
            </a:r>
            <a:endParaRPr/>
          </a:p>
        </p:txBody>
      </p:sp>
      <p:sp>
        <p:nvSpPr>
          <p:cNvPr id="258" name="Google Shape;258;gcfd60fb3df_0_75"/>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59" name="Google Shape;259;gcfd60fb3df_0_75"/>
          <p:cNvPicPr preferRelativeResize="0"/>
          <p:nvPr/>
        </p:nvPicPr>
        <p:blipFill rotWithShape="1">
          <a:blip r:embed="rId3">
            <a:alphaModFix/>
          </a:blip>
          <a:srcRect b="0" l="0" r="0" t="0"/>
          <a:stretch/>
        </p:blipFill>
        <p:spPr>
          <a:xfrm>
            <a:off x="2504503" y="2231953"/>
            <a:ext cx="8901275" cy="384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cfd60fb3df_0_89"/>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65" name="Google Shape;265;gcfd60fb3df_0_89"/>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Design-PID</a:t>
            </a:r>
            <a:endParaRPr/>
          </a:p>
        </p:txBody>
      </p:sp>
      <p:sp>
        <p:nvSpPr>
          <p:cNvPr id="266" name="Google Shape;266;gcfd60fb3df_0_89"/>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67" name="Google Shape;267;gcfd60fb3df_0_89"/>
          <p:cNvPicPr preferRelativeResize="0"/>
          <p:nvPr/>
        </p:nvPicPr>
        <p:blipFill rotWithShape="1">
          <a:blip r:embed="rId3">
            <a:alphaModFix/>
          </a:blip>
          <a:srcRect b="0" l="0" r="0" t="0"/>
          <a:stretch/>
        </p:blipFill>
        <p:spPr>
          <a:xfrm>
            <a:off x="1634425" y="2226497"/>
            <a:ext cx="5010350" cy="2256686"/>
          </a:xfrm>
          <a:prstGeom prst="rect">
            <a:avLst/>
          </a:prstGeom>
          <a:noFill/>
          <a:ln>
            <a:noFill/>
          </a:ln>
        </p:spPr>
      </p:pic>
      <p:pic>
        <p:nvPicPr>
          <p:cNvPr id="268" name="Google Shape;268;gcfd60fb3df_0_89"/>
          <p:cNvPicPr preferRelativeResize="0"/>
          <p:nvPr/>
        </p:nvPicPr>
        <p:blipFill rotWithShape="1">
          <a:blip r:embed="rId4">
            <a:alphaModFix/>
          </a:blip>
          <a:srcRect b="0" l="0" r="0" t="0"/>
          <a:stretch/>
        </p:blipFill>
        <p:spPr>
          <a:xfrm>
            <a:off x="6644775" y="3821300"/>
            <a:ext cx="5278600" cy="236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cfd60fb3df_0_82"/>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74" name="Google Shape;274;gcfd60fb3df_0_82"/>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Design-LQR</a:t>
            </a:r>
            <a:endParaRPr/>
          </a:p>
        </p:txBody>
      </p:sp>
      <p:sp>
        <p:nvSpPr>
          <p:cNvPr id="275" name="Google Shape;275;gcfd60fb3df_0_82"/>
          <p:cNvSpPr txBox="1"/>
          <p:nvPr>
            <p:ph idx="2" type="body"/>
          </p:nvPr>
        </p:nvSpPr>
        <p:spPr>
          <a:xfrm>
            <a:off x="2393950" y="2535250"/>
            <a:ext cx="7881900" cy="3066900"/>
          </a:xfrm>
          <a:prstGeom prst="rect">
            <a:avLst/>
          </a:prstGeom>
          <a:noFill/>
          <a:ln>
            <a:noFill/>
          </a:ln>
        </p:spPr>
        <p:txBody>
          <a:bodyPr anchorCtr="0" anchor="t" bIns="45700" lIns="45700" spcFirstLastPara="1" rIns="45700" wrap="square" tIns="45700">
            <a:normAutofit/>
          </a:bodyPr>
          <a:lstStyle/>
          <a:p>
            <a:pPr indent="-347472" lvl="0" marL="347472" rtl="0" algn="l">
              <a:lnSpc>
                <a:spcPct val="100000"/>
              </a:lnSpc>
              <a:spcBef>
                <a:spcPts val="2000"/>
              </a:spcBef>
              <a:spcAft>
                <a:spcPts val="0"/>
              </a:spcAft>
              <a:buSzPts val="2000"/>
              <a:buChar char="•"/>
            </a:pPr>
            <a:r>
              <a:rPr lang="en-US"/>
              <a:t>The Q and R matrix we used for LQR are as follows</a:t>
            </a:r>
            <a:endParaRPr/>
          </a:p>
          <a:p>
            <a:pPr indent="0" lvl="0" marL="347472" rtl="0" algn="l">
              <a:lnSpc>
                <a:spcPct val="100000"/>
              </a:lnSpc>
              <a:spcBef>
                <a:spcPts val="2000"/>
              </a:spcBef>
              <a:spcAft>
                <a:spcPts val="0"/>
              </a:spcAft>
              <a:buSzPts val="2000"/>
              <a:buNone/>
            </a:pPr>
            <a:r>
              <a:t/>
            </a:r>
            <a:endParaRPr/>
          </a:p>
          <a:p>
            <a:pPr indent="0" lvl="0" marL="347472" rtl="0" algn="l">
              <a:lnSpc>
                <a:spcPct val="100000"/>
              </a:lnSpc>
              <a:spcBef>
                <a:spcPts val="2000"/>
              </a:spcBef>
              <a:spcAft>
                <a:spcPts val="0"/>
              </a:spcAft>
              <a:buSzPts val="2000"/>
              <a:buNone/>
            </a:pPr>
            <a:r>
              <a:t/>
            </a:r>
            <a:endParaRPr/>
          </a:p>
          <a:p>
            <a:pPr indent="0" lvl="0" marL="347472" rtl="0" algn="l">
              <a:lnSpc>
                <a:spcPct val="100000"/>
              </a:lnSpc>
              <a:spcBef>
                <a:spcPts val="2000"/>
              </a:spcBef>
              <a:spcAft>
                <a:spcPts val="0"/>
              </a:spcAft>
              <a:buSzPts val="2000"/>
              <a:buNone/>
            </a:pPr>
            <a:r>
              <a:t/>
            </a:r>
            <a:endParaRPr/>
          </a:p>
          <a:p>
            <a:pPr indent="-347472" lvl="0" marL="347472" rtl="0" algn="l">
              <a:lnSpc>
                <a:spcPct val="100000"/>
              </a:lnSpc>
              <a:spcBef>
                <a:spcPts val="2000"/>
              </a:spcBef>
              <a:spcAft>
                <a:spcPts val="0"/>
              </a:spcAft>
              <a:buSzPts val="2000"/>
              <a:buChar char="•"/>
            </a:pPr>
            <a:r>
              <a:rPr lang="en-US"/>
              <a:t>Which led to the K matrix being</a:t>
            </a:r>
            <a:endParaRPr/>
          </a:p>
        </p:txBody>
      </p:sp>
      <p:sp>
        <p:nvSpPr>
          <p:cNvPr id="276" name="Google Shape;276;gcfd60fb3df_0_82"/>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77" name="Google Shape;277;gcfd60fb3df_0_82"/>
          <p:cNvPicPr preferRelativeResize="0"/>
          <p:nvPr/>
        </p:nvPicPr>
        <p:blipFill rotWithShape="1">
          <a:blip r:embed="rId3">
            <a:alphaModFix/>
          </a:blip>
          <a:srcRect b="26670" l="0" r="0" t="0"/>
          <a:stretch/>
        </p:blipFill>
        <p:spPr>
          <a:xfrm>
            <a:off x="4971175" y="3087375"/>
            <a:ext cx="3505200" cy="1445875"/>
          </a:xfrm>
          <a:prstGeom prst="rect">
            <a:avLst/>
          </a:prstGeom>
          <a:noFill/>
          <a:ln>
            <a:noFill/>
          </a:ln>
        </p:spPr>
      </p:pic>
      <p:pic>
        <p:nvPicPr>
          <p:cNvPr id="278" name="Google Shape;278;gcfd60fb3df_0_82"/>
          <p:cNvPicPr preferRelativeResize="0"/>
          <p:nvPr/>
        </p:nvPicPr>
        <p:blipFill rotWithShape="1">
          <a:blip r:embed="rId4">
            <a:alphaModFix/>
          </a:blip>
          <a:srcRect b="0" l="0" r="0" t="70384"/>
          <a:stretch/>
        </p:blipFill>
        <p:spPr>
          <a:xfrm>
            <a:off x="4971175" y="5434100"/>
            <a:ext cx="3505200" cy="58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cfd60fb3df_0_96"/>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84" name="Google Shape;284;gcfd60fb3df_0_96"/>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Design-LQR</a:t>
            </a:r>
            <a:endParaRPr/>
          </a:p>
        </p:txBody>
      </p:sp>
      <p:sp>
        <p:nvSpPr>
          <p:cNvPr id="285" name="Google Shape;285;gcfd60fb3df_0_96"/>
          <p:cNvSpPr txBox="1"/>
          <p:nvPr>
            <p:ph idx="2" type="body"/>
          </p:nvPr>
        </p:nvSpPr>
        <p:spPr>
          <a:xfrm>
            <a:off x="2393950" y="2535250"/>
            <a:ext cx="7881900" cy="3066900"/>
          </a:xfrm>
          <a:prstGeom prst="rect">
            <a:avLst/>
          </a:prstGeom>
          <a:noFill/>
          <a:ln>
            <a:noFill/>
          </a:ln>
        </p:spPr>
        <p:txBody>
          <a:bodyPr anchorCtr="0" anchor="t" bIns="45700" lIns="45700" spcFirstLastPara="1" rIns="45700" wrap="square" tIns="45700">
            <a:normAutofit/>
          </a:bodyPr>
          <a:lstStyle/>
          <a:p>
            <a:pPr indent="-220472" lvl="0" marL="347472" rtl="0" algn="l">
              <a:lnSpc>
                <a:spcPct val="100000"/>
              </a:lnSpc>
              <a:spcBef>
                <a:spcPts val="2000"/>
              </a:spcBef>
              <a:spcAft>
                <a:spcPts val="0"/>
              </a:spcAft>
              <a:buSzPts val="2000"/>
              <a:buNone/>
            </a:pPr>
            <a:r>
              <a:t/>
            </a:r>
            <a:endParaRPr/>
          </a:p>
        </p:txBody>
      </p:sp>
      <p:sp>
        <p:nvSpPr>
          <p:cNvPr id="286" name="Google Shape;286;gcfd60fb3df_0_96"/>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87" name="Google Shape;287;gcfd60fb3df_0_96"/>
          <p:cNvPicPr preferRelativeResize="0"/>
          <p:nvPr/>
        </p:nvPicPr>
        <p:blipFill rotWithShape="1">
          <a:blip r:embed="rId3">
            <a:alphaModFix/>
          </a:blip>
          <a:srcRect b="0" l="0" r="0" t="0"/>
          <a:stretch/>
        </p:blipFill>
        <p:spPr>
          <a:xfrm>
            <a:off x="1404393" y="2227988"/>
            <a:ext cx="10603707" cy="389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cfd60fb3df_0_128"/>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132" name="Google Shape;132;gcfd60fb3df_0_128"/>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5D5D5D"/>
              </a:buClr>
              <a:buSzPts val="3600"/>
              <a:buNone/>
            </a:pPr>
            <a:r>
              <a:rPr i="1" lang="en-US">
                <a:solidFill>
                  <a:srgbClr val="7F7F7F"/>
                </a:solidFill>
              </a:rPr>
              <a:t>Introduction</a:t>
            </a:r>
            <a:endParaRPr i="1">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cfd60fb3df_0_103"/>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293" name="Google Shape;293;gcfd60fb3df_0_103"/>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Design-LQR</a:t>
            </a:r>
            <a:endParaRPr/>
          </a:p>
        </p:txBody>
      </p:sp>
      <p:sp>
        <p:nvSpPr>
          <p:cNvPr id="294" name="Google Shape;294;gcfd60fb3df_0_103"/>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295" name="Google Shape;295;gcfd60fb3df_0_103"/>
          <p:cNvPicPr preferRelativeResize="0"/>
          <p:nvPr/>
        </p:nvPicPr>
        <p:blipFill rotWithShape="1">
          <a:blip r:embed="rId3">
            <a:alphaModFix/>
          </a:blip>
          <a:srcRect b="0" l="0" r="0" t="0"/>
          <a:stretch/>
        </p:blipFill>
        <p:spPr>
          <a:xfrm>
            <a:off x="6853075" y="3952075"/>
            <a:ext cx="5081600" cy="2277150"/>
          </a:xfrm>
          <a:prstGeom prst="rect">
            <a:avLst/>
          </a:prstGeom>
          <a:noFill/>
          <a:ln>
            <a:noFill/>
          </a:ln>
        </p:spPr>
      </p:pic>
      <p:pic>
        <p:nvPicPr>
          <p:cNvPr id="296" name="Google Shape;296;gcfd60fb3df_0_103"/>
          <p:cNvPicPr preferRelativeResize="0"/>
          <p:nvPr/>
        </p:nvPicPr>
        <p:blipFill rotWithShape="1">
          <a:blip r:embed="rId4">
            <a:alphaModFix/>
          </a:blip>
          <a:srcRect b="0" l="0" r="0" t="0"/>
          <a:stretch/>
        </p:blipFill>
        <p:spPr>
          <a:xfrm>
            <a:off x="1409525" y="2217288"/>
            <a:ext cx="5380550" cy="242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cfd60fb3df_0_112"/>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302" name="Google Shape;302;gcfd60fb3df_0_112"/>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Control Design-eMPC</a:t>
            </a:r>
            <a:endParaRPr/>
          </a:p>
        </p:txBody>
      </p:sp>
      <p:sp>
        <p:nvSpPr>
          <p:cNvPr id="303" name="Google Shape;303;gcfd60fb3df_0_112"/>
          <p:cNvSpPr txBox="1"/>
          <p:nvPr>
            <p:ph idx="2" type="body"/>
          </p:nvPr>
        </p:nvSpPr>
        <p:spPr>
          <a:xfrm>
            <a:off x="2393950" y="2535250"/>
            <a:ext cx="4359300" cy="3066900"/>
          </a:xfrm>
          <a:prstGeom prst="rect">
            <a:avLst/>
          </a:prstGeom>
          <a:noFill/>
          <a:ln>
            <a:noFill/>
          </a:ln>
        </p:spPr>
        <p:txBody>
          <a:bodyPr anchorCtr="0" anchor="t" bIns="45700" lIns="45700" spcFirstLastPara="1" rIns="45700" wrap="square" tIns="45700">
            <a:normAutofit lnSpcReduction="20000"/>
          </a:bodyPr>
          <a:lstStyle/>
          <a:p>
            <a:pPr indent="-347472" lvl="0" marL="347472" rtl="0" algn="l">
              <a:lnSpc>
                <a:spcPct val="100000"/>
              </a:lnSpc>
              <a:spcBef>
                <a:spcPts val="2000"/>
              </a:spcBef>
              <a:spcAft>
                <a:spcPts val="0"/>
              </a:spcAft>
              <a:buSzPts val="2000"/>
              <a:buChar char="•"/>
            </a:pPr>
            <a:r>
              <a:rPr lang="en-US"/>
              <a:t>The Tumbller system is capable of executing a real time eMPC with a prediction horizon of 2 timesteps.</a:t>
            </a:r>
            <a:endParaRPr/>
          </a:p>
          <a:p>
            <a:pPr indent="-347472" lvl="0" marL="347472" rtl="0" algn="l">
              <a:lnSpc>
                <a:spcPct val="100000"/>
              </a:lnSpc>
              <a:spcBef>
                <a:spcPts val="2000"/>
              </a:spcBef>
              <a:spcAft>
                <a:spcPts val="0"/>
              </a:spcAft>
              <a:buSzPts val="2000"/>
              <a:buChar char="•"/>
            </a:pPr>
            <a:r>
              <a:rPr lang="en-US"/>
              <a:t>For the system to be controlled fully by one eMPC, a prediction horizon of &gt;100 would be required.</a:t>
            </a:r>
            <a:endParaRPr/>
          </a:p>
          <a:p>
            <a:pPr indent="-347472" lvl="0" marL="347472" rtl="0" algn="l">
              <a:lnSpc>
                <a:spcPct val="100000"/>
              </a:lnSpc>
              <a:spcBef>
                <a:spcPts val="2000"/>
              </a:spcBef>
              <a:spcAft>
                <a:spcPts val="0"/>
              </a:spcAft>
              <a:buSzPts val="2000"/>
              <a:buChar char="•"/>
            </a:pPr>
            <a:r>
              <a:rPr lang="en-US"/>
              <a:t>Full eMPC control was deemed infeasible</a:t>
            </a:r>
            <a:endParaRPr/>
          </a:p>
        </p:txBody>
      </p:sp>
      <p:sp>
        <p:nvSpPr>
          <p:cNvPr id="304" name="Google Shape;304;gcfd60fb3df_0_112"/>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305" name="Google Shape;305;gcfd60fb3df_0_112"/>
          <p:cNvPicPr preferRelativeResize="0"/>
          <p:nvPr/>
        </p:nvPicPr>
        <p:blipFill>
          <a:blip r:embed="rId3">
            <a:alphaModFix/>
          </a:blip>
          <a:stretch>
            <a:fillRect/>
          </a:stretch>
        </p:blipFill>
        <p:spPr>
          <a:xfrm>
            <a:off x="6915175" y="2279275"/>
            <a:ext cx="4575781" cy="343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gcfd60fb3df_0_151"/>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311" name="Google Shape;311;gcfd60fb3df_0_151"/>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5D5D5D"/>
              </a:buClr>
              <a:buSzPts val="3600"/>
              <a:buNone/>
            </a:pPr>
            <a:r>
              <a:rPr i="1" lang="en-US">
                <a:solidFill>
                  <a:srgbClr val="7F7F7F"/>
                </a:solidFill>
              </a:rPr>
              <a:t>Hardware</a:t>
            </a:r>
            <a:endParaRPr i="1">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cfd60fb3df_0_23"/>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317" name="Google Shape;317;gcfd60fb3df_0_23"/>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Hardware</a:t>
            </a:r>
            <a:endParaRPr/>
          </a:p>
        </p:txBody>
      </p:sp>
      <p:sp>
        <p:nvSpPr>
          <p:cNvPr id="318" name="Google Shape;318;gcfd60fb3df_0_23"/>
          <p:cNvSpPr txBox="1"/>
          <p:nvPr>
            <p:ph idx="2" type="body"/>
          </p:nvPr>
        </p:nvSpPr>
        <p:spPr>
          <a:xfrm>
            <a:off x="2393950" y="2535250"/>
            <a:ext cx="7881900" cy="3066900"/>
          </a:xfrm>
          <a:prstGeom prst="rect">
            <a:avLst/>
          </a:prstGeom>
          <a:noFill/>
          <a:ln>
            <a:noFill/>
          </a:ln>
        </p:spPr>
        <p:txBody>
          <a:bodyPr anchorCtr="0" anchor="t" bIns="45700" lIns="45700" spcFirstLastPara="1" rIns="45700" wrap="square" tIns="45700">
            <a:normAutofit/>
          </a:bodyPr>
          <a:lstStyle/>
          <a:p>
            <a:pPr indent="-347472" lvl="0" marL="347472" rtl="0" algn="l">
              <a:lnSpc>
                <a:spcPct val="100000"/>
              </a:lnSpc>
              <a:spcBef>
                <a:spcPts val="2000"/>
              </a:spcBef>
              <a:spcAft>
                <a:spcPts val="0"/>
              </a:spcAft>
              <a:buSzPts val="2000"/>
              <a:buChar char="•"/>
            </a:pPr>
            <a:r>
              <a:rPr lang="en-US"/>
              <a:t>Our control </a:t>
            </a:r>
            <a:r>
              <a:rPr lang="en-US"/>
              <a:t>algorithms are embedded into C and run through an arduino nano.</a:t>
            </a:r>
            <a:endParaRPr/>
          </a:p>
          <a:p>
            <a:pPr indent="-347472" lvl="0" marL="347472" rtl="0" algn="l">
              <a:lnSpc>
                <a:spcPct val="100000"/>
              </a:lnSpc>
              <a:spcBef>
                <a:spcPts val="2000"/>
              </a:spcBef>
              <a:spcAft>
                <a:spcPts val="0"/>
              </a:spcAft>
              <a:buSzPts val="2000"/>
              <a:buChar char="•"/>
            </a:pPr>
            <a:r>
              <a:rPr lang="en-US"/>
              <a:t>We call an interrupt every 5ms to gather the states and update the command voltage.</a:t>
            </a:r>
            <a:endParaRPr/>
          </a:p>
          <a:p>
            <a:pPr indent="-347472" lvl="0" marL="347472" rtl="0" algn="l">
              <a:lnSpc>
                <a:spcPct val="100000"/>
              </a:lnSpc>
              <a:spcBef>
                <a:spcPts val="2000"/>
              </a:spcBef>
              <a:spcAft>
                <a:spcPts val="0"/>
              </a:spcAft>
              <a:buSzPts val="2000"/>
              <a:buChar char="•"/>
            </a:pPr>
            <a:r>
              <a:rPr lang="en-US"/>
              <a:t>We get the robot state from mpu and with Kalman Filter we calculate the estimated angle value.</a:t>
            </a:r>
            <a:endParaRPr/>
          </a:p>
        </p:txBody>
      </p:sp>
      <p:sp>
        <p:nvSpPr>
          <p:cNvPr id="319" name="Google Shape;319;gcfd60fb3df_0_23"/>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cfd60fb3df_0_120"/>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325" name="Google Shape;325;gcfd60fb3df_0_120"/>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1000"/>
              </a:spcBef>
              <a:spcAft>
                <a:spcPts val="0"/>
              </a:spcAft>
              <a:buSzPts val="3600"/>
              <a:buNone/>
            </a:pPr>
            <a:r>
              <a:rPr lang="en-US"/>
              <a:t>Hardware - States</a:t>
            </a:r>
            <a:endParaRPr/>
          </a:p>
        </p:txBody>
      </p:sp>
      <p:sp>
        <p:nvSpPr>
          <p:cNvPr id="326" name="Google Shape;326;gcfd60fb3df_0_120"/>
          <p:cNvSpPr txBox="1"/>
          <p:nvPr>
            <p:ph idx="2" type="body"/>
          </p:nvPr>
        </p:nvSpPr>
        <p:spPr>
          <a:xfrm>
            <a:off x="2393950" y="2535250"/>
            <a:ext cx="9308700" cy="3066900"/>
          </a:xfrm>
          <a:prstGeom prst="rect">
            <a:avLst/>
          </a:prstGeom>
          <a:noFill/>
          <a:ln>
            <a:noFill/>
          </a:ln>
        </p:spPr>
        <p:txBody>
          <a:bodyPr anchorCtr="0" anchor="t" bIns="45700" lIns="45700" spcFirstLastPara="1" rIns="45700" wrap="square" tIns="45700">
            <a:normAutofit/>
          </a:bodyPr>
          <a:lstStyle/>
          <a:p>
            <a:pPr indent="-355600" lvl="0" marL="457200" rtl="0" algn="l">
              <a:lnSpc>
                <a:spcPct val="100000"/>
              </a:lnSpc>
              <a:spcBef>
                <a:spcPts val="0"/>
              </a:spcBef>
              <a:spcAft>
                <a:spcPts val="0"/>
              </a:spcAft>
              <a:buSzPts val="2000"/>
              <a:buChar char="•"/>
            </a:pPr>
            <a:r>
              <a:rPr lang="en-US"/>
              <a:t>We obtained our x position by multiplying the encoder counts of our wheels by the circumference ratio. </a:t>
            </a:r>
            <a:endParaRPr/>
          </a:p>
          <a:p>
            <a:pPr indent="-355600" lvl="0" marL="457200" rtl="0" algn="l">
              <a:lnSpc>
                <a:spcPct val="100000"/>
              </a:lnSpc>
              <a:spcBef>
                <a:spcPts val="0"/>
              </a:spcBef>
              <a:spcAft>
                <a:spcPts val="0"/>
              </a:spcAft>
              <a:buSzPts val="2000"/>
              <a:buChar char="•"/>
            </a:pPr>
            <a:r>
              <a:rPr lang="en-US"/>
              <a:t>We </a:t>
            </a:r>
            <a:r>
              <a:rPr lang="en-US"/>
              <a:t>obtained</a:t>
            </a:r>
            <a:r>
              <a:rPr lang="en-US"/>
              <a:t> our velocity by performing a low-pass filter </a:t>
            </a:r>
            <a:r>
              <a:rPr lang="en-US"/>
              <a:t>derivative</a:t>
            </a:r>
            <a:r>
              <a:rPr lang="en-US"/>
              <a:t> on the x-position. We found the cut-off frequency of 30Hz through </a:t>
            </a:r>
            <a:r>
              <a:rPr lang="en-US"/>
              <a:t>experimentation</a:t>
            </a:r>
            <a:endParaRPr/>
          </a:p>
          <a:p>
            <a:pPr indent="0" lvl="0" marL="457200" rtl="0" algn="l">
              <a:lnSpc>
                <a:spcPct val="100000"/>
              </a:lnSpc>
              <a:spcBef>
                <a:spcPts val="2000"/>
              </a:spcBef>
              <a:spcAft>
                <a:spcPts val="2000"/>
              </a:spcAft>
              <a:buNone/>
            </a:pPr>
            <a:r>
              <a:rPr lang="en-US"/>
              <a:t>.</a:t>
            </a:r>
            <a:endParaRPr/>
          </a:p>
        </p:txBody>
      </p:sp>
      <p:sp>
        <p:nvSpPr>
          <p:cNvPr id="327" name="Google Shape;327;gcfd60fb3df_0_120"/>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03fe7c1051_2_8"/>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333" name="Google Shape;333;g103fe7c1051_2_8"/>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SzPts val="1200"/>
              <a:buNone/>
            </a:pPr>
            <a:r>
              <a:t/>
            </a:r>
            <a:endParaRPr/>
          </a:p>
        </p:txBody>
      </p:sp>
      <p:pic>
        <p:nvPicPr>
          <p:cNvPr id="334" name="Google Shape;334;g103fe7c1051_2_8"/>
          <p:cNvPicPr preferRelativeResize="0"/>
          <p:nvPr/>
        </p:nvPicPr>
        <p:blipFill>
          <a:blip r:embed="rId3">
            <a:alphaModFix/>
          </a:blip>
          <a:stretch>
            <a:fillRect/>
          </a:stretch>
        </p:blipFill>
        <p:spPr>
          <a:xfrm>
            <a:off x="-228925" y="0"/>
            <a:ext cx="12420924" cy="6858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03fe7c1051_2_0"/>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340" name="Google Shape;340;g103fe7c1051_2_0"/>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1000"/>
              </a:spcBef>
              <a:spcAft>
                <a:spcPts val="0"/>
              </a:spcAft>
              <a:buSzPts val="3600"/>
              <a:buNone/>
            </a:pPr>
            <a:r>
              <a:rPr lang="en-US"/>
              <a:t>Hardware - States</a:t>
            </a:r>
            <a:endParaRPr/>
          </a:p>
        </p:txBody>
      </p:sp>
      <p:sp>
        <p:nvSpPr>
          <p:cNvPr id="341" name="Google Shape;341;g103fe7c1051_2_0"/>
          <p:cNvSpPr txBox="1"/>
          <p:nvPr>
            <p:ph idx="2" type="body"/>
          </p:nvPr>
        </p:nvSpPr>
        <p:spPr>
          <a:xfrm>
            <a:off x="2393950" y="2535250"/>
            <a:ext cx="9308700" cy="3066900"/>
          </a:xfrm>
          <a:prstGeom prst="rect">
            <a:avLst/>
          </a:prstGeom>
          <a:noFill/>
          <a:ln>
            <a:noFill/>
          </a:ln>
        </p:spPr>
        <p:txBody>
          <a:bodyPr anchorCtr="0" anchor="t" bIns="45700" lIns="45700" spcFirstLastPara="1" rIns="45700" wrap="square" tIns="45700">
            <a:normAutofit/>
          </a:bodyPr>
          <a:lstStyle/>
          <a:p>
            <a:pPr indent="-355600" lvl="0" marL="457200" rtl="0" algn="l">
              <a:lnSpc>
                <a:spcPct val="100000"/>
              </a:lnSpc>
              <a:spcBef>
                <a:spcPts val="0"/>
              </a:spcBef>
              <a:spcAft>
                <a:spcPts val="0"/>
              </a:spcAft>
              <a:buSzPts val="2000"/>
              <a:buChar char="•"/>
            </a:pPr>
            <a:r>
              <a:rPr lang="en-US"/>
              <a:t>We obtained our theta position by using the premade kalman filter designed by the </a:t>
            </a:r>
            <a:endParaRPr/>
          </a:p>
          <a:p>
            <a:pPr indent="-355600" lvl="0" marL="457200" rtl="0" algn="l">
              <a:lnSpc>
                <a:spcPct val="100000"/>
              </a:lnSpc>
              <a:spcBef>
                <a:spcPts val="0"/>
              </a:spcBef>
              <a:spcAft>
                <a:spcPts val="0"/>
              </a:spcAft>
              <a:buSzPts val="2000"/>
              <a:buChar char="•"/>
            </a:pPr>
            <a:r>
              <a:rPr lang="en-US"/>
              <a:t>We obtained our </a:t>
            </a:r>
            <a:r>
              <a:rPr lang="en-US"/>
              <a:t>angular velocity by performing another low-pass filter derivative of 50Hz.</a:t>
            </a:r>
            <a:r>
              <a:rPr lang="en-US"/>
              <a:t> </a:t>
            </a:r>
            <a:endParaRPr/>
          </a:p>
        </p:txBody>
      </p:sp>
      <p:sp>
        <p:nvSpPr>
          <p:cNvPr id="342" name="Google Shape;342;g103fe7c1051_2_0"/>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cfd60fb3df_0_156"/>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348" name="Google Shape;348;gcfd60fb3df_0_156"/>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5D5D5D"/>
              </a:buClr>
              <a:buSzPts val="3600"/>
              <a:buNone/>
            </a:pPr>
            <a:r>
              <a:rPr i="1" lang="en-US">
                <a:solidFill>
                  <a:srgbClr val="7F7F7F"/>
                </a:solidFill>
              </a:rPr>
              <a:t>Demo Videos</a:t>
            </a:r>
            <a:endParaRPr i="1">
              <a:solidFill>
                <a:srgbClr val="7F7F7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cfd60fb3df_0_30"/>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354" name="Google Shape;354;gcfd60fb3df_0_30"/>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Videos</a:t>
            </a:r>
            <a:endParaRPr/>
          </a:p>
        </p:txBody>
      </p:sp>
      <p:sp>
        <p:nvSpPr>
          <p:cNvPr id="355" name="Google Shape;355;gcfd60fb3df_0_30"/>
          <p:cNvSpPr txBox="1"/>
          <p:nvPr>
            <p:ph idx="2" type="body"/>
          </p:nvPr>
        </p:nvSpPr>
        <p:spPr>
          <a:xfrm>
            <a:off x="2393950" y="2535250"/>
            <a:ext cx="7881900" cy="3066900"/>
          </a:xfrm>
          <a:prstGeom prst="rect">
            <a:avLst/>
          </a:prstGeom>
          <a:noFill/>
          <a:ln>
            <a:noFill/>
          </a:ln>
        </p:spPr>
        <p:txBody>
          <a:bodyPr anchorCtr="0" anchor="t" bIns="45700" lIns="45700" spcFirstLastPara="1" rIns="45700" wrap="square" tIns="45700">
            <a:normAutofit/>
          </a:bodyPr>
          <a:lstStyle/>
          <a:p>
            <a:pPr indent="0" lvl="0" marL="347472" rtl="0" algn="l">
              <a:lnSpc>
                <a:spcPct val="100000"/>
              </a:lnSpc>
              <a:spcBef>
                <a:spcPts val="2000"/>
              </a:spcBef>
              <a:spcAft>
                <a:spcPts val="0"/>
              </a:spcAft>
              <a:buSzPts val="2000"/>
              <a:buNone/>
            </a:pPr>
            <a:r>
              <a:t/>
            </a:r>
            <a:endParaRPr/>
          </a:p>
        </p:txBody>
      </p:sp>
      <p:sp>
        <p:nvSpPr>
          <p:cNvPr id="356" name="Google Shape;356;gcfd60fb3df_0_30"/>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357" name="Google Shape;357;gcfd60fb3df_0_30"/>
          <p:cNvPicPr preferRelativeResize="0"/>
          <p:nvPr/>
        </p:nvPicPr>
        <p:blipFill rotWithShape="1">
          <a:blip r:embed="rId3">
            <a:alphaModFix/>
          </a:blip>
          <a:srcRect b="0" l="0" r="0" t="0"/>
          <a:stretch/>
        </p:blipFill>
        <p:spPr>
          <a:xfrm>
            <a:off x="2219325" y="156750"/>
            <a:ext cx="9447975" cy="6050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03fe7c1051_4_27"/>
          <p:cNvSpPr/>
          <p:nvPr/>
        </p:nvSpPr>
        <p:spPr>
          <a:xfrm>
            <a:off x="0" y="0"/>
            <a:ext cx="121920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03fe7c1051_4_27"/>
          <p:cNvSpPr txBox="1"/>
          <p:nvPr/>
        </p:nvSpPr>
        <p:spPr>
          <a:xfrm>
            <a:off x="2624100" y="6229350"/>
            <a:ext cx="6943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Open Sans"/>
                <a:ea typeface="Open Sans"/>
                <a:cs typeface="Open Sans"/>
                <a:sym typeface="Open Sans"/>
              </a:rPr>
              <a:t>PID</a:t>
            </a:r>
            <a:r>
              <a:rPr b="1" lang="en-US">
                <a:latin typeface="Open Sans"/>
                <a:ea typeface="Open Sans"/>
                <a:cs typeface="Open Sans"/>
                <a:sym typeface="Open Sans"/>
              </a:rPr>
              <a:t> Balance</a:t>
            </a:r>
            <a:endParaRPr b="1">
              <a:latin typeface="Open Sans"/>
              <a:ea typeface="Open Sans"/>
              <a:cs typeface="Open Sans"/>
              <a:sym typeface="Open Sans"/>
            </a:endParaRPr>
          </a:p>
        </p:txBody>
      </p:sp>
      <p:pic>
        <p:nvPicPr>
          <p:cNvPr id="364" name="Google Shape;364;g103fe7c1051_4_27" title="PID Balance.mp4">
            <a:hlinkClick r:id="rId3"/>
          </p:cNvPr>
          <p:cNvPicPr preferRelativeResize="0"/>
          <p:nvPr/>
        </p:nvPicPr>
        <p:blipFill>
          <a:blip r:embed="rId4">
            <a:alphaModFix/>
          </a:blip>
          <a:stretch>
            <a:fillRect/>
          </a:stretch>
        </p:blipFill>
        <p:spPr>
          <a:xfrm>
            <a:off x="2952750" y="752475"/>
            <a:ext cx="6124576" cy="459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
          <p:cNvSpPr txBox="1"/>
          <p:nvPr>
            <p:ph idx="12" type="sldNum"/>
          </p:nvPr>
        </p:nvSpPr>
        <p:spPr>
          <a:xfrm>
            <a:off x="2335568" y="6328495"/>
            <a:ext cx="350415" cy="338554"/>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138" name="Google Shape;138;p2"/>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Problem Statement</a:t>
            </a:r>
            <a:endParaRPr/>
          </a:p>
        </p:txBody>
      </p:sp>
      <p:sp>
        <p:nvSpPr>
          <p:cNvPr id="139" name="Google Shape;139;p2"/>
          <p:cNvSpPr txBox="1"/>
          <p:nvPr>
            <p:ph idx="2" type="body"/>
          </p:nvPr>
        </p:nvSpPr>
        <p:spPr>
          <a:xfrm>
            <a:off x="2393950" y="2535250"/>
            <a:ext cx="5692200" cy="3067200"/>
          </a:xfrm>
          <a:prstGeom prst="rect">
            <a:avLst/>
          </a:prstGeom>
          <a:noFill/>
          <a:ln>
            <a:noFill/>
          </a:ln>
        </p:spPr>
        <p:txBody>
          <a:bodyPr anchorCtr="0" anchor="t" bIns="45700" lIns="45700" spcFirstLastPara="1" rIns="45700" wrap="square" tIns="45700">
            <a:noAutofit/>
          </a:bodyPr>
          <a:lstStyle/>
          <a:p>
            <a:pPr indent="-353822" lvl="0" marL="347472" rtl="0" algn="l">
              <a:lnSpc>
                <a:spcPct val="90000"/>
              </a:lnSpc>
              <a:spcBef>
                <a:spcPts val="0"/>
              </a:spcBef>
              <a:spcAft>
                <a:spcPts val="0"/>
              </a:spcAft>
              <a:buClr>
                <a:srgbClr val="5D5D5D"/>
              </a:buClr>
              <a:buSzPts val="1800"/>
              <a:buChar char="•"/>
            </a:pPr>
            <a:r>
              <a:rPr lang="en-US" sz="1800"/>
              <a:t>In conjunction to the pandemic as well as rising labor shortage there is an increased need for automated workers.</a:t>
            </a:r>
            <a:endParaRPr sz="1800"/>
          </a:p>
          <a:p>
            <a:pPr indent="-353822" lvl="0" marL="347472" rtl="0" algn="l">
              <a:lnSpc>
                <a:spcPct val="90000"/>
              </a:lnSpc>
              <a:spcBef>
                <a:spcPts val="2000"/>
              </a:spcBef>
              <a:spcAft>
                <a:spcPts val="0"/>
              </a:spcAft>
              <a:buClr>
                <a:srgbClr val="5D5D5D"/>
              </a:buClr>
              <a:buSzPts val="1800"/>
              <a:buChar char="•"/>
            </a:pPr>
            <a:r>
              <a:rPr lang="en-US" sz="1800"/>
              <a:t>A two wheeled self balancing robot has the unique advantage of occupying minimal floor space and yet being reliable. A most common application is to carry material back and forth.</a:t>
            </a:r>
            <a:endParaRPr sz="1800"/>
          </a:p>
          <a:p>
            <a:pPr indent="-353822" lvl="0" marL="347472" rtl="0" algn="l">
              <a:lnSpc>
                <a:spcPct val="90000"/>
              </a:lnSpc>
              <a:spcBef>
                <a:spcPts val="2000"/>
              </a:spcBef>
              <a:spcAft>
                <a:spcPts val="0"/>
              </a:spcAft>
              <a:buClr>
                <a:srgbClr val="5D5D5D"/>
              </a:buClr>
              <a:buSzPts val="1800"/>
              <a:buChar char="•"/>
            </a:pPr>
            <a:r>
              <a:rPr lang="en-US" sz="1800"/>
              <a:t>Most research in applications of two-wheel robot assume a level floor. This limits the scope of applications. A common ‘disturbance’ in environment are steps. This is also the motivation for our project</a:t>
            </a:r>
            <a:endParaRPr sz="1800"/>
          </a:p>
        </p:txBody>
      </p:sp>
      <p:sp>
        <p:nvSpPr>
          <p:cNvPr id="140" name="Google Shape;140;p2"/>
          <p:cNvSpPr txBox="1"/>
          <p:nvPr>
            <p:ph idx="3" type="body"/>
          </p:nvPr>
        </p:nvSpPr>
        <p:spPr>
          <a:xfrm>
            <a:off x="2708275" y="6342063"/>
            <a:ext cx="5768163" cy="276225"/>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sp>
        <p:nvSpPr>
          <p:cNvPr id="141" name="Google Shape;141;p2"/>
          <p:cNvSpPr txBox="1"/>
          <p:nvPr/>
        </p:nvSpPr>
        <p:spPr>
          <a:xfrm>
            <a:off x="8761576" y="3008671"/>
            <a:ext cx="2988900" cy="1885800"/>
          </a:xfrm>
          <a:prstGeom prst="rect">
            <a:avLst/>
          </a:prstGeom>
          <a:noFill/>
          <a:ln>
            <a:noFill/>
          </a:ln>
        </p:spPr>
        <p:txBody>
          <a:bodyPr anchorCtr="0" anchor="t" bIns="45700" lIns="45700" spcFirstLastPara="1" rIns="45700" wrap="square" tIns="45700">
            <a:normAutofit fontScale="85000" lnSpcReduction="10000"/>
          </a:bodyPr>
          <a:lstStyle/>
          <a:p>
            <a:pPr indent="0" lvl="0" marL="0" marR="0" rtl="0" algn="l">
              <a:lnSpc>
                <a:spcPct val="150000"/>
              </a:lnSpc>
              <a:spcBef>
                <a:spcPts val="0"/>
              </a:spcBef>
              <a:spcAft>
                <a:spcPts val="0"/>
              </a:spcAft>
              <a:buClr>
                <a:srgbClr val="5D5D5D"/>
              </a:buClr>
              <a:buSzPct val="100000"/>
              <a:buFont typeface="Arial"/>
              <a:buNone/>
            </a:pPr>
            <a:r>
              <a:rPr b="1" i="1" lang="en-US" sz="2000" u="none" cap="none" strike="noStrike">
                <a:solidFill>
                  <a:srgbClr val="5D5D5D"/>
                </a:solidFill>
                <a:latin typeface="Open Sans Light"/>
                <a:ea typeface="Open Sans Light"/>
                <a:cs typeface="Open Sans Light"/>
                <a:sym typeface="Open Sans Light"/>
              </a:rPr>
              <a:t>To develop control that enables a self-balancing robot to climb a step while balancing external weight.</a:t>
            </a:r>
            <a:endParaRPr b="0" i="0" sz="1400" u="none" cap="none" strike="noStrike">
              <a:solidFill>
                <a:srgbClr val="000000"/>
              </a:solidFill>
              <a:latin typeface="Arial"/>
              <a:ea typeface="Arial"/>
              <a:cs typeface="Arial"/>
              <a:sym typeface="Arial"/>
            </a:endParaRPr>
          </a:p>
        </p:txBody>
      </p:sp>
      <p:pic>
        <p:nvPicPr>
          <p:cNvPr id="142" name="Google Shape;142;p2"/>
          <p:cNvPicPr preferRelativeResize="0"/>
          <p:nvPr/>
        </p:nvPicPr>
        <p:blipFill rotWithShape="1">
          <a:blip r:embed="rId3">
            <a:alphaModFix/>
          </a:blip>
          <a:srcRect b="25703" l="-113757" r="-74061" t="12253"/>
          <a:stretch/>
        </p:blipFill>
        <p:spPr>
          <a:xfrm>
            <a:off x="8476442" y="3140336"/>
            <a:ext cx="285133" cy="1333342"/>
          </a:xfrm>
          <a:prstGeom prst="rect">
            <a:avLst/>
          </a:prstGeom>
          <a:noFill/>
          <a:ln>
            <a:noFill/>
          </a:ln>
        </p:spPr>
      </p:pic>
      <p:pic>
        <p:nvPicPr>
          <p:cNvPr id="143" name="Google Shape;143;p2"/>
          <p:cNvPicPr preferRelativeResize="0"/>
          <p:nvPr/>
        </p:nvPicPr>
        <p:blipFill rotWithShape="1">
          <a:blip r:embed="rId4">
            <a:alphaModFix/>
          </a:blip>
          <a:srcRect b="7140" l="25198" r="16036" t="0"/>
          <a:stretch/>
        </p:blipFill>
        <p:spPr>
          <a:xfrm>
            <a:off x="8476442" y="2535313"/>
            <a:ext cx="3202518" cy="306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03fe7c1051_4_0"/>
          <p:cNvSpPr/>
          <p:nvPr/>
        </p:nvSpPr>
        <p:spPr>
          <a:xfrm>
            <a:off x="0" y="0"/>
            <a:ext cx="121920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03fe7c1051_4_0"/>
          <p:cNvSpPr txBox="1"/>
          <p:nvPr/>
        </p:nvSpPr>
        <p:spPr>
          <a:xfrm>
            <a:off x="2867025" y="6248400"/>
            <a:ext cx="6943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Open Sans"/>
                <a:ea typeface="Open Sans"/>
                <a:cs typeface="Open Sans"/>
                <a:sym typeface="Open Sans"/>
              </a:rPr>
              <a:t>LQR Balance</a:t>
            </a:r>
            <a:endParaRPr b="1">
              <a:latin typeface="Open Sans"/>
              <a:ea typeface="Open Sans"/>
              <a:cs typeface="Open Sans"/>
              <a:sym typeface="Open Sans"/>
            </a:endParaRPr>
          </a:p>
        </p:txBody>
      </p:sp>
      <p:pic>
        <p:nvPicPr>
          <p:cNvPr id="371" name="Google Shape;371;g103fe7c1051_4_0" title="LQR Balance.mp4">
            <a:hlinkClick r:id="rId3"/>
          </p:cNvPr>
          <p:cNvPicPr preferRelativeResize="0"/>
          <p:nvPr/>
        </p:nvPicPr>
        <p:blipFill>
          <a:blip r:embed="rId4">
            <a:alphaModFix/>
          </a:blip>
          <a:stretch>
            <a:fillRect/>
          </a:stretch>
        </p:blipFill>
        <p:spPr>
          <a:xfrm>
            <a:off x="1128713" y="317300"/>
            <a:ext cx="9934576" cy="5588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cfd60fb3df_0_177"/>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pic>
        <p:nvPicPr>
          <p:cNvPr id="377" name="Google Shape;377;gcfd60fb3df_0_177"/>
          <p:cNvPicPr preferRelativeResize="0"/>
          <p:nvPr/>
        </p:nvPicPr>
        <p:blipFill rotWithShape="1">
          <a:blip r:embed="rId3">
            <a:alphaModFix/>
          </a:blip>
          <a:srcRect b="0" l="0" r="0" t="0"/>
          <a:stretch/>
        </p:blipFill>
        <p:spPr>
          <a:xfrm>
            <a:off x="4384525" y="533888"/>
            <a:ext cx="4632175" cy="5790225"/>
          </a:xfrm>
          <a:prstGeom prst="rect">
            <a:avLst/>
          </a:prstGeom>
          <a:noFill/>
          <a:ln>
            <a:noFill/>
          </a:ln>
        </p:spPr>
      </p:pic>
      <p:sp>
        <p:nvSpPr>
          <p:cNvPr id="378" name="Google Shape;378;gcfd60fb3df_0_177"/>
          <p:cNvSpPr txBox="1"/>
          <p:nvPr/>
        </p:nvSpPr>
        <p:spPr>
          <a:xfrm rot="1929593">
            <a:off x="4277430" y="5914615"/>
            <a:ext cx="2629801" cy="46186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BALANCING</a:t>
            </a:r>
            <a:endParaRPr b="1" i="0" sz="1800" u="none" cap="none" strike="noStrike">
              <a:solidFill>
                <a:schemeClr val="lt1"/>
              </a:solidFill>
              <a:latin typeface="Open Sans"/>
              <a:ea typeface="Open Sans"/>
              <a:cs typeface="Open Sans"/>
              <a:sym typeface="Open Sans"/>
            </a:endParaRPr>
          </a:p>
        </p:txBody>
      </p:sp>
      <p:sp>
        <p:nvSpPr>
          <p:cNvPr id="379" name="Google Shape;379;gcfd60fb3df_0_177"/>
          <p:cNvSpPr txBox="1"/>
          <p:nvPr/>
        </p:nvSpPr>
        <p:spPr>
          <a:xfrm rot="1788341">
            <a:off x="5020078" y="5404856"/>
            <a:ext cx="2629662" cy="46174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BALANCING WEIGHTS</a:t>
            </a:r>
            <a:endParaRPr b="1" i="0" sz="1800" u="none" cap="none" strike="noStrike">
              <a:solidFill>
                <a:schemeClr val="lt1"/>
              </a:solidFill>
              <a:latin typeface="Open Sans"/>
              <a:ea typeface="Open Sans"/>
              <a:cs typeface="Open Sans"/>
              <a:sym typeface="Open Sans"/>
            </a:endParaRPr>
          </a:p>
        </p:txBody>
      </p:sp>
      <p:sp>
        <p:nvSpPr>
          <p:cNvPr id="380" name="Google Shape;380;gcfd60fb3df_0_177"/>
          <p:cNvSpPr txBox="1"/>
          <p:nvPr/>
        </p:nvSpPr>
        <p:spPr>
          <a:xfrm rot="1297306">
            <a:off x="5970215" y="4805958"/>
            <a:ext cx="2629737" cy="46188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UNEVEN SURFACE</a:t>
            </a:r>
            <a:endParaRPr b="1" i="0" sz="1800" u="none" cap="none" strike="noStrike">
              <a:solidFill>
                <a:schemeClr val="lt1"/>
              </a:solidFill>
              <a:latin typeface="Open Sans"/>
              <a:ea typeface="Open Sans"/>
              <a:cs typeface="Open Sans"/>
              <a:sym typeface="Open Sans"/>
            </a:endParaRPr>
          </a:p>
        </p:txBody>
      </p:sp>
      <p:sp>
        <p:nvSpPr>
          <p:cNvPr id="381" name="Google Shape;381;gcfd60fb3df_0_177"/>
          <p:cNvSpPr txBox="1"/>
          <p:nvPr/>
        </p:nvSpPr>
        <p:spPr>
          <a:xfrm rot="1105229">
            <a:off x="6031949" y="4083973"/>
            <a:ext cx="2629845" cy="40006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Open Sans"/>
                <a:ea typeface="Open Sans"/>
                <a:cs typeface="Open Sans"/>
                <a:sym typeface="Open Sans"/>
              </a:rPr>
              <a:t>MINOR OBSTACLES</a:t>
            </a:r>
            <a:endParaRPr b="1" i="0" sz="1400" u="none" cap="none" strike="noStrike">
              <a:solidFill>
                <a:schemeClr val="lt1"/>
              </a:solidFill>
              <a:latin typeface="Open Sans"/>
              <a:ea typeface="Open Sans"/>
              <a:cs typeface="Open Sans"/>
              <a:sym typeface="Open Sans"/>
            </a:endParaRPr>
          </a:p>
        </p:txBody>
      </p:sp>
      <p:sp>
        <p:nvSpPr>
          <p:cNvPr id="382" name="Google Shape;382;gcfd60fb3df_0_177"/>
          <p:cNvSpPr txBox="1"/>
          <p:nvPr/>
        </p:nvSpPr>
        <p:spPr>
          <a:xfrm rot="904954">
            <a:off x="6227883" y="3495381"/>
            <a:ext cx="2629791" cy="40025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Open Sans"/>
                <a:ea typeface="Open Sans"/>
                <a:cs typeface="Open Sans"/>
                <a:sym typeface="Open Sans"/>
              </a:rPr>
              <a:t>STEPS </a:t>
            </a:r>
            <a:endParaRPr b="1" i="0" sz="1400" u="none" cap="none" strike="noStrike">
              <a:solidFill>
                <a:schemeClr val="lt1"/>
              </a:solidFill>
              <a:latin typeface="Open Sans"/>
              <a:ea typeface="Open Sans"/>
              <a:cs typeface="Open Sans"/>
              <a:sym typeface="Open Sans"/>
            </a:endParaRPr>
          </a:p>
        </p:txBody>
      </p:sp>
      <p:sp>
        <p:nvSpPr>
          <p:cNvPr id="383" name="Google Shape;383;gcfd60fb3df_0_177"/>
          <p:cNvSpPr txBox="1"/>
          <p:nvPr/>
        </p:nvSpPr>
        <p:spPr>
          <a:xfrm rot="500618">
            <a:off x="6482047" y="2870502"/>
            <a:ext cx="2629734" cy="400254"/>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Open Sans"/>
                <a:ea typeface="Open Sans"/>
                <a:cs typeface="Open Sans"/>
                <a:sym typeface="Open Sans"/>
              </a:rPr>
              <a:t>STEPS W WEIGHTS </a:t>
            </a:r>
            <a:endParaRPr b="1" i="0" sz="1400" u="none" cap="none" strike="noStrike">
              <a:solidFill>
                <a:schemeClr val="lt1"/>
              </a:solidFill>
              <a:latin typeface="Open Sans"/>
              <a:ea typeface="Open Sans"/>
              <a:cs typeface="Open Sans"/>
              <a:sym typeface="Open Sans"/>
            </a:endParaRPr>
          </a:p>
        </p:txBody>
      </p:sp>
      <p:sp>
        <p:nvSpPr>
          <p:cNvPr id="384" name="Google Shape;384;gcfd60fb3df_0_177"/>
          <p:cNvSpPr txBox="1"/>
          <p:nvPr/>
        </p:nvSpPr>
        <p:spPr>
          <a:xfrm rot="4706">
            <a:off x="4011186" y="1468492"/>
            <a:ext cx="2629802"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Open Sans"/>
                <a:ea typeface="Open Sans"/>
                <a:cs typeface="Open Sans"/>
                <a:sym typeface="Open Sans"/>
              </a:rPr>
              <a:t>US </a:t>
            </a:r>
            <a:endParaRPr b="1" i="0" sz="2500" u="none" cap="none" strike="noStrike">
              <a:solidFill>
                <a:schemeClr val="lt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03fe7c1051_5_6"/>
          <p:cNvSpPr/>
          <p:nvPr/>
        </p:nvSpPr>
        <p:spPr>
          <a:xfrm>
            <a:off x="0" y="0"/>
            <a:ext cx="121920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103fe7c1051_5_6"/>
          <p:cNvSpPr txBox="1"/>
          <p:nvPr/>
        </p:nvSpPr>
        <p:spPr>
          <a:xfrm>
            <a:off x="2867025" y="6248400"/>
            <a:ext cx="6943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Open Sans"/>
                <a:ea typeface="Open Sans"/>
                <a:cs typeface="Open Sans"/>
                <a:sym typeface="Open Sans"/>
              </a:rPr>
              <a:t>PID</a:t>
            </a:r>
            <a:r>
              <a:rPr b="1" lang="en-US">
                <a:latin typeface="Open Sans"/>
                <a:ea typeface="Open Sans"/>
                <a:cs typeface="Open Sans"/>
                <a:sym typeface="Open Sans"/>
              </a:rPr>
              <a:t> Step</a:t>
            </a:r>
            <a:endParaRPr b="1">
              <a:latin typeface="Open Sans"/>
              <a:ea typeface="Open Sans"/>
              <a:cs typeface="Open Sans"/>
              <a:sym typeface="Open Sans"/>
            </a:endParaRPr>
          </a:p>
        </p:txBody>
      </p:sp>
      <p:pic>
        <p:nvPicPr>
          <p:cNvPr id="391" name="Google Shape;391;g103fe7c1051_5_6" title="PID5-8.mp4">
            <a:hlinkClick r:id="rId3"/>
          </p:cNvPr>
          <p:cNvPicPr preferRelativeResize="0"/>
          <p:nvPr/>
        </p:nvPicPr>
        <p:blipFill>
          <a:blip r:embed="rId4">
            <a:alphaModFix/>
          </a:blip>
          <a:stretch>
            <a:fillRect/>
          </a:stretch>
        </p:blipFill>
        <p:spPr>
          <a:xfrm>
            <a:off x="1350813" y="581025"/>
            <a:ext cx="9490374" cy="521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03fe7c1051_5_0"/>
          <p:cNvSpPr/>
          <p:nvPr/>
        </p:nvSpPr>
        <p:spPr>
          <a:xfrm>
            <a:off x="0" y="0"/>
            <a:ext cx="121920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03fe7c1051_5_0"/>
          <p:cNvSpPr txBox="1"/>
          <p:nvPr/>
        </p:nvSpPr>
        <p:spPr>
          <a:xfrm>
            <a:off x="2867025" y="6248400"/>
            <a:ext cx="6943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Open Sans"/>
                <a:ea typeface="Open Sans"/>
                <a:cs typeface="Open Sans"/>
                <a:sym typeface="Open Sans"/>
              </a:rPr>
              <a:t>LQR Step</a:t>
            </a:r>
            <a:endParaRPr b="1">
              <a:latin typeface="Open Sans"/>
              <a:ea typeface="Open Sans"/>
              <a:cs typeface="Open Sans"/>
              <a:sym typeface="Open Sans"/>
            </a:endParaRPr>
          </a:p>
        </p:txBody>
      </p:sp>
      <p:pic>
        <p:nvPicPr>
          <p:cNvPr id="398" name="Google Shape;398;g103fe7c1051_5_0" title="LQR Step.mp4">
            <a:hlinkClick r:id="rId3"/>
          </p:cNvPr>
          <p:cNvPicPr preferRelativeResize="0"/>
          <p:nvPr/>
        </p:nvPicPr>
        <p:blipFill>
          <a:blip r:embed="rId4">
            <a:alphaModFix/>
          </a:blip>
          <a:stretch>
            <a:fillRect/>
          </a:stretch>
        </p:blipFill>
        <p:spPr>
          <a:xfrm>
            <a:off x="1057275" y="294075"/>
            <a:ext cx="10077450" cy="5668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03fe7c1051_5_24"/>
          <p:cNvSpPr/>
          <p:nvPr/>
        </p:nvSpPr>
        <p:spPr>
          <a:xfrm>
            <a:off x="0" y="0"/>
            <a:ext cx="121920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103fe7c1051_5_24"/>
          <p:cNvSpPr txBox="1"/>
          <p:nvPr/>
        </p:nvSpPr>
        <p:spPr>
          <a:xfrm>
            <a:off x="2624100" y="6248400"/>
            <a:ext cx="6943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Open Sans"/>
                <a:ea typeface="Open Sans"/>
                <a:cs typeface="Open Sans"/>
                <a:sym typeface="Open Sans"/>
              </a:rPr>
              <a:t>PID</a:t>
            </a:r>
            <a:r>
              <a:rPr b="1" lang="en-US">
                <a:latin typeface="Open Sans"/>
                <a:ea typeface="Open Sans"/>
                <a:cs typeface="Open Sans"/>
                <a:sym typeface="Open Sans"/>
              </a:rPr>
              <a:t> Weights</a:t>
            </a:r>
            <a:endParaRPr b="1">
              <a:latin typeface="Open Sans"/>
              <a:ea typeface="Open Sans"/>
              <a:cs typeface="Open Sans"/>
              <a:sym typeface="Open Sans"/>
            </a:endParaRPr>
          </a:p>
        </p:txBody>
      </p:sp>
      <p:pic>
        <p:nvPicPr>
          <p:cNvPr id="405" name="Google Shape;405;g103fe7c1051_5_24" title="pid weight.mp4">
            <a:hlinkClick r:id="rId3"/>
          </p:cNvPr>
          <p:cNvPicPr preferRelativeResize="0"/>
          <p:nvPr/>
        </p:nvPicPr>
        <p:blipFill>
          <a:blip r:embed="rId4">
            <a:alphaModFix/>
          </a:blip>
          <a:stretch>
            <a:fillRect/>
          </a:stretch>
        </p:blipFill>
        <p:spPr>
          <a:xfrm>
            <a:off x="2219325" y="304800"/>
            <a:ext cx="7753350" cy="581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03fe7c1051_5_18"/>
          <p:cNvSpPr/>
          <p:nvPr/>
        </p:nvSpPr>
        <p:spPr>
          <a:xfrm>
            <a:off x="0" y="0"/>
            <a:ext cx="121920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03fe7c1051_5_18"/>
          <p:cNvSpPr txBox="1"/>
          <p:nvPr/>
        </p:nvSpPr>
        <p:spPr>
          <a:xfrm>
            <a:off x="2867025" y="6248400"/>
            <a:ext cx="6943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Open Sans"/>
                <a:ea typeface="Open Sans"/>
                <a:cs typeface="Open Sans"/>
                <a:sym typeface="Open Sans"/>
              </a:rPr>
              <a:t>LQR Weights</a:t>
            </a:r>
            <a:endParaRPr b="1">
              <a:latin typeface="Open Sans"/>
              <a:ea typeface="Open Sans"/>
              <a:cs typeface="Open Sans"/>
              <a:sym typeface="Open Sans"/>
            </a:endParaRPr>
          </a:p>
        </p:txBody>
      </p:sp>
      <p:pic>
        <p:nvPicPr>
          <p:cNvPr id="412" name="Google Shape;412;g103fe7c1051_5_18" title="LQR Weight.mp4">
            <a:hlinkClick r:id="rId3"/>
          </p:cNvPr>
          <p:cNvPicPr preferRelativeResize="0"/>
          <p:nvPr/>
        </p:nvPicPr>
        <p:blipFill>
          <a:blip r:embed="rId4">
            <a:alphaModFix/>
          </a:blip>
          <a:stretch>
            <a:fillRect/>
          </a:stretch>
        </p:blipFill>
        <p:spPr>
          <a:xfrm>
            <a:off x="2867025" y="695325"/>
            <a:ext cx="6943800" cy="520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03fe7c1051_0_0"/>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418" name="Google Shape;418;g103fe7c1051_0_0"/>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Results Analysis</a:t>
            </a:r>
            <a:endParaRPr/>
          </a:p>
        </p:txBody>
      </p:sp>
      <p:sp>
        <p:nvSpPr>
          <p:cNvPr id="419" name="Google Shape;419;g103fe7c1051_0_0"/>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graphicFrame>
        <p:nvGraphicFramePr>
          <p:cNvPr id="420" name="Google Shape;420;g103fe7c1051_0_0"/>
          <p:cNvGraphicFramePr/>
          <p:nvPr/>
        </p:nvGraphicFramePr>
        <p:xfrm>
          <a:off x="2335575" y="2299500"/>
          <a:ext cx="3000000" cy="3000000"/>
        </p:xfrm>
        <a:graphic>
          <a:graphicData uri="http://schemas.openxmlformats.org/drawingml/2006/table">
            <a:tbl>
              <a:tblPr>
                <a:noFill/>
                <a:tableStyleId>{52C7C890-345E-4E9D-B927-D21CDC5572C7}</a:tableStyleId>
              </a:tblPr>
              <a:tblGrid>
                <a:gridCol w="2848400"/>
                <a:gridCol w="3241225"/>
                <a:gridCol w="3143425"/>
              </a:tblGrid>
              <a:tr h="753000">
                <a:tc>
                  <a:txBody>
                    <a:bodyPr/>
                    <a:lstStyle/>
                    <a:p>
                      <a:pPr indent="0" lvl="0" marL="0" rtl="0" algn="l">
                        <a:spcBef>
                          <a:spcPts val="0"/>
                        </a:spcBef>
                        <a:spcAft>
                          <a:spcPts val="0"/>
                        </a:spcAft>
                        <a:buNone/>
                      </a:pPr>
                      <a:r>
                        <a:rPr lang="en-US"/>
                        <a:t>climbing step height</a:t>
                      </a:r>
                      <a:endParaRPr/>
                    </a:p>
                  </a:txBody>
                  <a:tcPr marT="91425" marB="91425" marR="91425" marL="91425"/>
                </a:tc>
                <a:tc>
                  <a:txBody>
                    <a:bodyPr/>
                    <a:lstStyle/>
                    <a:p>
                      <a:pPr indent="0" lvl="0" marL="0" rtl="0" algn="l">
                        <a:spcBef>
                          <a:spcPts val="0"/>
                        </a:spcBef>
                        <a:spcAft>
                          <a:spcPts val="0"/>
                        </a:spcAft>
                        <a:buNone/>
                      </a:pPr>
                      <a:r>
                        <a:rPr lang="en-US"/>
                        <a:t>baseline codes (inch)</a:t>
                      </a:r>
                      <a:endParaRPr/>
                    </a:p>
                  </a:txBody>
                  <a:tcPr marT="91425" marB="91425" marR="91425" marL="91425"/>
                </a:tc>
                <a:tc>
                  <a:txBody>
                    <a:bodyPr/>
                    <a:lstStyle/>
                    <a:p>
                      <a:pPr indent="0" lvl="0" marL="0" rtl="0" algn="l">
                        <a:spcBef>
                          <a:spcPts val="0"/>
                        </a:spcBef>
                        <a:spcAft>
                          <a:spcPts val="0"/>
                        </a:spcAft>
                        <a:buNone/>
                      </a:pPr>
                      <a:r>
                        <a:rPr lang="en-US"/>
                        <a:t>our codes (inch)</a:t>
                      </a:r>
                      <a:endParaRPr/>
                    </a:p>
                  </a:txBody>
                  <a:tcPr marT="91425" marB="91425" marR="91425" marL="91425"/>
                </a:tc>
              </a:tr>
              <a:tr h="753000">
                <a:tc>
                  <a:txBody>
                    <a:bodyPr/>
                    <a:lstStyle/>
                    <a:p>
                      <a:pPr indent="0" lvl="0" marL="0" rtl="0" algn="l">
                        <a:spcBef>
                          <a:spcPts val="0"/>
                        </a:spcBef>
                        <a:spcAft>
                          <a:spcPts val="0"/>
                        </a:spcAft>
                        <a:buNone/>
                      </a:pPr>
                      <a:r>
                        <a:rPr lang="en-US"/>
                        <a:t>PID</a:t>
                      </a:r>
                      <a:endParaRPr/>
                    </a:p>
                  </a:txBody>
                  <a:tcPr marT="91425" marB="91425" marR="91425" marL="91425"/>
                </a:tc>
                <a:tc>
                  <a:txBody>
                    <a:bodyPr/>
                    <a:lstStyle/>
                    <a:p>
                      <a:pPr indent="0" lvl="0" marL="0" rtl="0" algn="l">
                        <a:spcBef>
                          <a:spcPts val="0"/>
                        </a:spcBef>
                        <a:spcAft>
                          <a:spcPts val="0"/>
                        </a:spcAft>
                        <a:buNone/>
                      </a:pPr>
                      <a:r>
                        <a:rPr lang="en-US"/>
                        <a:t>0.5 </a:t>
                      </a:r>
                      <a:endParaRPr/>
                    </a:p>
                  </a:txBody>
                  <a:tcPr marT="91425" marB="91425" marR="91425" marL="91425"/>
                </a:tc>
                <a:tc>
                  <a:txBody>
                    <a:bodyPr/>
                    <a:lstStyle/>
                    <a:p>
                      <a:pPr indent="0" lvl="0" marL="0" rtl="0" algn="l">
                        <a:spcBef>
                          <a:spcPts val="0"/>
                        </a:spcBef>
                        <a:spcAft>
                          <a:spcPts val="0"/>
                        </a:spcAft>
                        <a:buNone/>
                      </a:pPr>
                      <a:r>
                        <a:rPr lang="en-US"/>
                        <a:t>0.625</a:t>
                      </a:r>
                      <a:endParaRPr/>
                    </a:p>
                  </a:txBody>
                  <a:tcPr marT="91425" marB="91425" marR="91425" marL="91425"/>
                </a:tc>
              </a:tr>
              <a:tr h="753000">
                <a:tc>
                  <a:txBody>
                    <a:bodyPr/>
                    <a:lstStyle/>
                    <a:p>
                      <a:pPr indent="0" lvl="0" marL="0" rtl="0" algn="l">
                        <a:spcBef>
                          <a:spcPts val="0"/>
                        </a:spcBef>
                        <a:spcAft>
                          <a:spcPts val="0"/>
                        </a:spcAft>
                        <a:buNone/>
                      </a:pPr>
                      <a:r>
                        <a:rPr lang="en-US"/>
                        <a:t>LQR</a:t>
                      </a:r>
                      <a:endParaRPr/>
                    </a:p>
                  </a:txBody>
                  <a:tcPr marT="91425" marB="91425" marR="91425" marL="91425"/>
                </a:tc>
                <a:tc>
                  <a:txBody>
                    <a:bodyPr/>
                    <a:lstStyle/>
                    <a:p>
                      <a:pPr indent="0" lvl="0" marL="0" rtl="0" algn="l">
                        <a:spcBef>
                          <a:spcPts val="0"/>
                        </a:spcBef>
                        <a:spcAft>
                          <a:spcPts val="0"/>
                        </a:spcAft>
                        <a:buNone/>
                      </a:pPr>
                      <a:r>
                        <a:rPr lang="en-US"/>
                        <a:t>0.5</a:t>
                      </a:r>
                      <a:endParaRPr/>
                    </a:p>
                  </a:txBody>
                  <a:tcPr marT="91425" marB="91425" marR="91425" marL="91425"/>
                </a:tc>
                <a:tc>
                  <a:txBody>
                    <a:bodyPr/>
                    <a:lstStyle/>
                    <a:p>
                      <a:pPr indent="0" lvl="0" marL="0" rtl="0" algn="l">
                        <a:spcBef>
                          <a:spcPts val="0"/>
                        </a:spcBef>
                        <a:spcAft>
                          <a:spcPts val="0"/>
                        </a:spcAft>
                        <a:buNone/>
                      </a:pPr>
                      <a:r>
                        <a:rPr lang="en-US"/>
                        <a:t>0.625 (almost 0.75)</a:t>
                      </a:r>
                      <a:endParaRPr/>
                    </a:p>
                  </a:txBody>
                  <a:tcPr marT="91425" marB="91425" marR="91425" marL="91425"/>
                </a:tc>
              </a:tr>
            </a:tbl>
          </a:graphicData>
        </a:graphic>
      </p:graphicFrame>
      <p:sp>
        <p:nvSpPr>
          <p:cNvPr id="421" name="Google Shape;421;g103fe7c1051_0_0"/>
          <p:cNvSpPr txBox="1"/>
          <p:nvPr/>
        </p:nvSpPr>
        <p:spPr>
          <a:xfrm>
            <a:off x="2335575" y="5054500"/>
            <a:ext cx="943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Open Sans Light"/>
                <a:ea typeface="Open Sans Light"/>
                <a:cs typeface="Open Sans Light"/>
                <a:sym typeface="Open Sans Light"/>
              </a:rPr>
              <a:t>The performance of both our codes is 25% better than the baseline codes.</a:t>
            </a:r>
            <a:endParaRPr sz="1600">
              <a:latin typeface="Open Sans Light"/>
              <a:ea typeface="Open Sans Light"/>
              <a:cs typeface="Open Sans Light"/>
              <a:sym typeface="Open Sans Light"/>
            </a:endParaRPr>
          </a:p>
          <a:p>
            <a:pPr indent="0" lvl="0" marL="0" rtl="0" algn="l">
              <a:spcBef>
                <a:spcPts val="0"/>
              </a:spcBef>
              <a:spcAft>
                <a:spcPts val="0"/>
              </a:spcAft>
              <a:buNone/>
            </a:pPr>
            <a:r>
              <a:rPr lang="en-US" sz="1600">
                <a:latin typeface="Open Sans Light"/>
                <a:ea typeface="Open Sans Light"/>
                <a:cs typeface="Open Sans Light"/>
                <a:sym typeface="Open Sans Light"/>
              </a:rPr>
              <a:t>We climb 24% of our wheel dia while the baseline paper we were following did 14% of wheel dia</a:t>
            </a:r>
            <a:endParaRPr sz="1600">
              <a:latin typeface="Open Sans Light"/>
              <a:ea typeface="Open Sans Light"/>
              <a:cs typeface="Open Sans Light"/>
              <a:sym typeface="Open Sans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03fe7c1051_0_10"/>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427" name="Google Shape;427;g103fe7c1051_0_10"/>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Demo Shortcoming</a:t>
            </a:r>
            <a:endParaRPr/>
          </a:p>
        </p:txBody>
      </p:sp>
      <p:sp>
        <p:nvSpPr>
          <p:cNvPr id="428" name="Google Shape;428;g103fe7c1051_0_10"/>
          <p:cNvSpPr txBox="1"/>
          <p:nvPr>
            <p:ph idx="3" type="body"/>
          </p:nvPr>
        </p:nvSpPr>
        <p:spPr>
          <a:xfrm>
            <a:off x="2708275" y="6342063"/>
            <a:ext cx="5768100" cy="276300"/>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sp>
        <p:nvSpPr>
          <p:cNvPr id="429" name="Google Shape;429;g103fe7c1051_0_10"/>
          <p:cNvSpPr txBox="1"/>
          <p:nvPr/>
        </p:nvSpPr>
        <p:spPr>
          <a:xfrm>
            <a:off x="2335575" y="2262350"/>
            <a:ext cx="88752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pen Sans Light"/>
              <a:buChar char="●"/>
            </a:pPr>
            <a:r>
              <a:rPr lang="en-US" sz="1600">
                <a:latin typeface="Open Sans Light"/>
                <a:ea typeface="Open Sans Light"/>
                <a:cs typeface="Open Sans Light"/>
                <a:sym typeface="Open Sans Light"/>
              </a:rPr>
              <a:t>The </a:t>
            </a:r>
            <a:r>
              <a:rPr lang="en-US" sz="1600">
                <a:latin typeface="Open Sans Light"/>
                <a:ea typeface="Open Sans Light"/>
                <a:cs typeface="Open Sans Light"/>
                <a:sym typeface="Open Sans Light"/>
              </a:rPr>
              <a:t>consistency of the climbing movement still has some room to improve.</a:t>
            </a:r>
            <a:endParaRPr sz="1600">
              <a:latin typeface="Open Sans Light"/>
              <a:ea typeface="Open Sans Light"/>
              <a:cs typeface="Open Sans Light"/>
              <a:sym typeface="Open Sans Light"/>
            </a:endParaRPr>
          </a:p>
          <a:p>
            <a:pPr indent="-330200" lvl="0" marL="457200" rtl="0" algn="l">
              <a:spcBef>
                <a:spcPts val="0"/>
              </a:spcBef>
              <a:spcAft>
                <a:spcPts val="0"/>
              </a:spcAft>
              <a:buSzPts val="1600"/>
              <a:buFont typeface="Open Sans Light"/>
              <a:buChar char="●"/>
            </a:pPr>
            <a:r>
              <a:rPr lang="en-US" sz="1600">
                <a:latin typeface="Open Sans Light"/>
                <a:ea typeface="Open Sans Light"/>
                <a:cs typeface="Open Sans Light"/>
                <a:sym typeface="Open Sans Light"/>
              </a:rPr>
              <a:t>There are certain requirements for the surface condition of the climbing step.</a:t>
            </a:r>
            <a:endParaRPr sz="1600">
              <a:latin typeface="Open Sans Light"/>
              <a:ea typeface="Open Sans Light"/>
              <a:cs typeface="Open Sans Light"/>
              <a:sym typeface="Open Sa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cfd60fb3df_0_236"/>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435" name="Google Shape;435;gcfd60fb3df_0_236"/>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lnSpcReduction="20000"/>
          </a:bodyPr>
          <a:lstStyle/>
          <a:p>
            <a:pPr indent="0" lvl="0" marL="0" rtl="0" algn="l">
              <a:lnSpc>
                <a:spcPct val="115000"/>
              </a:lnSpc>
              <a:spcBef>
                <a:spcPts val="0"/>
              </a:spcBef>
              <a:spcAft>
                <a:spcPts val="1200"/>
              </a:spcAft>
              <a:buSzPts val="3600"/>
              <a:buNone/>
            </a:pPr>
            <a:r>
              <a:rPr i="1" lang="en-US">
                <a:solidFill>
                  <a:srgbClr val="7F7F7F"/>
                </a:solidFill>
              </a:rPr>
              <a:t>Any comments, questions, or suggestions?</a:t>
            </a:r>
            <a:endParaRPr i="1">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gcfd60fb3df_0_136"/>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149" name="Google Shape;149;gcfd60fb3df_0_136"/>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5D5D5D"/>
              </a:buClr>
              <a:buSzPts val="3600"/>
              <a:buNone/>
            </a:pPr>
            <a:r>
              <a:rPr i="1" lang="en-US">
                <a:solidFill>
                  <a:srgbClr val="7F7F7F"/>
                </a:solidFill>
              </a:rPr>
              <a:t>Methodology</a:t>
            </a:r>
            <a:endParaRPr i="1">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ph idx="12" type="sldNum"/>
          </p:nvPr>
        </p:nvSpPr>
        <p:spPr>
          <a:xfrm>
            <a:off x="2335568" y="6328495"/>
            <a:ext cx="350415" cy="338554"/>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155" name="Google Shape;155;p3"/>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Existing Methods</a:t>
            </a:r>
            <a:endParaRPr/>
          </a:p>
        </p:txBody>
      </p:sp>
      <p:sp>
        <p:nvSpPr>
          <p:cNvPr id="156" name="Google Shape;156;p3"/>
          <p:cNvSpPr txBox="1"/>
          <p:nvPr>
            <p:ph idx="2" type="body"/>
          </p:nvPr>
        </p:nvSpPr>
        <p:spPr>
          <a:xfrm>
            <a:off x="2384425" y="2132115"/>
            <a:ext cx="9021301" cy="306705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D5D5D"/>
              </a:buClr>
              <a:buSzPts val="1600"/>
              <a:buNone/>
            </a:pPr>
            <a:r>
              <a:rPr lang="en-US" sz="1600"/>
              <a:t>Below are examples of robots and methods of getting them over stairs. </a:t>
            </a:r>
            <a:endParaRPr/>
          </a:p>
        </p:txBody>
      </p:sp>
      <p:sp>
        <p:nvSpPr>
          <p:cNvPr id="157" name="Google Shape;157;p3"/>
          <p:cNvSpPr txBox="1"/>
          <p:nvPr>
            <p:ph idx="3" type="body"/>
          </p:nvPr>
        </p:nvSpPr>
        <p:spPr>
          <a:xfrm>
            <a:off x="2708275" y="6342063"/>
            <a:ext cx="5768163" cy="276225"/>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sp>
        <p:nvSpPr>
          <p:cNvPr id="158" name="Google Shape;158;p3"/>
          <p:cNvSpPr txBox="1"/>
          <p:nvPr/>
        </p:nvSpPr>
        <p:spPr>
          <a:xfrm>
            <a:off x="8819535" y="2535238"/>
            <a:ext cx="2989008" cy="3067050"/>
          </a:xfrm>
          <a:prstGeom prst="rect">
            <a:avLst/>
          </a:prstGeom>
          <a:noFill/>
          <a:ln>
            <a:noFill/>
          </a:ln>
        </p:spPr>
        <p:txBody>
          <a:bodyPr anchorCtr="0" anchor="t" bIns="45700" lIns="45700" spcFirstLastPara="1" rIns="45700" wrap="square" tIns="45700">
            <a:normAutofit/>
          </a:bodyPr>
          <a:lstStyle/>
          <a:p>
            <a:pPr indent="0" lvl="0" marL="0" marR="0" rtl="0" algn="ctr">
              <a:lnSpc>
                <a:spcPct val="150000"/>
              </a:lnSpc>
              <a:spcBef>
                <a:spcPts val="0"/>
              </a:spcBef>
              <a:spcAft>
                <a:spcPts val="0"/>
              </a:spcAft>
              <a:buClr>
                <a:srgbClr val="5D5D5D"/>
              </a:buClr>
              <a:buSzPts val="2000"/>
              <a:buFont typeface="Arial"/>
              <a:buNone/>
            </a:pPr>
            <a:r>
              <a:t/>
            </a:r>
            <a:endParaRPr b="1" i="1" sz="2000" u="none" cap="none" strike="noStrike">
              <a:solidFill>
                <a:srgbClr val="5D5D5D"/>
              </a:solidFill>
              <a:latin typeface="Open Sans Light"/>
              <a:ea typeface="Open Sans Light"/>
              <a:cs typeface="Open Sans Light"/>
              <a:sym typeface="Open Sans Light"/>
            </a:endParaRPr>
          </a:p>
        </p:txBody>
      </p:sp>
      <p:pic>
        <p:nvPicPr>
          <p:cNvPr id="159" name="Google Shape;159;p3"/>
          <p:cNvPicPr preferRelativeResize="0"/>
          <p:nvPr/>
        </p:nvPicPr>
        <p:blipFill rotWithShape="1">
          <a:blip r:embed="rId3">
            <a:alphaModFix/>
          </a:blip>
          <a:srcRect b="50349" l="0" r="0" t="0"/>
          <a:stretch/>
        </p:blipFill>
        <p:spPr>
          <a:xfrm>
            <a:off x="2445162" y="2745584"/>
            <a:ext cx="4823878" cy="1142680"/>
          </a:xfrm>
          <a:prstGeom prst="rect">
            <a:avLst/>
          </a:prstGeom>
          <a:noFill/>
          <a:ln>
            <a:noFill/>
          </a:ln>
        </p:spPr>
      </p:pic>
      <p:pic>
        <p:nvPicPr>
          <p:cNvPr id="160" name="Google Shape;160;p3"/>
          <p:cNvPicPr preferRelativeResize="0"/>
          <p:nvPr/>
        </p:nvPicPr>
        <p:blipFill rotWithShape="1">
          <a:blip r:embed="rId4">
            <a:alphaModFix/>
          </a:blip>
          <a:srcRect b="0" l="0" r="0" t="0"/>
          <a:stretch/>
        </p:blipFill>
        <p:spPr>
          <a:xfrm>
            <a:off x="2663297" y="4340223"/>
            <a:ext cx="3827747" cy="1886533"/>
          </a:xfrm>
          <a:prstGeom prst="rect">
            <a:avLst/>
          </a:prstGeom>
          <a:noFill/>
          <a:ln>
            <a:noFill/>
          </a:ln>
        </p:spPr>
      </p:pic>
      <p:pic>
        <p:nvPicPr>
          <p:cNvPr id="161" name="Google Shape;161;p3"/>
          <p:cNvPicPr preferRelativeResize="0"/>
          <p:nvPr/>
        </p:nvPicPr>
        <p:blipFill rotWithShape="1">
          <a:blip r:embed="rId5">
            <a:alphaModFix/>
          </a:blip>
          <a:srcRect b="0" l="0" r="0" t="0"/>
          <a:stretch/>
        </p:blipFill>
        <p:spPr>
          <a:xfrm>
            <a:off x="7576270" y="2691222"/>
            <a:ext cx="3673158" cy="1348857"/>
          </a:xfrm>
          <a:prstGeom prst="rect">
            <a:avLst/>
          </a:prstGeom>
          <a:noFill/>
          <a:ln>
            <a:noFill/>
          </a:ln>
        </p:spPr>
      </p:pic>
      <p:pic>
        <p:nvPicPr>
          <p:cNvPr id="162" name="Google Shape;162;p3"/>
          <p:cNvPicPr preferRelativeResize="0"/>
          <p:nvPr/>
        </p:nvPicPr>
        <p:blipFill rotWithShape="1">
          <a:blip r:embed="rId6">
            <a:alphaModFix/>
          </a:blip>
          <a:srcRect b="0" l="0" r="0" t="0"/>
          <a:stretch/>
        </p:blipFill>
        <p:spPr>
          <a:xfrm>
            <a:off x="7157394" y="3966199"/>
            <a:ext cx="4092034" cy="22915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idx="12" type="sldNum"/>
          </p:nvPr>
        </p:nvSpPr>
        <p:spPr>
          <a:xfrm>
            <a:off x="2335568" y="6328495"/>
            <a:ext cx="350415" cy="338554"/>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168" name="Google Shape;168;p4"/>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Existing Methods</a:t>
            </a:r>
            <a:endParaRPr/>
          </a:p>
        </p:txBody>
      </p:sp>
      <p:sp>
        <p:nvSpPr>
          <p:cNvPr id="169" name="Google Shape;169;p4"/>
          <p:cNvSpPr txBox="1"/>
          <p:nvPr>
            <p:ph idx="3" type="body"/>
          </p:nvPr>
        </p:nvSpPr>
        <p:spPr>
          <a:xfrm>
            <a:off x="2708275" y="6145161"/>
            <a:ext cx="6219415" cy="473127"/>
          </a:xfrm>
          <a:prstGeom prst="rect">
            <a:avLst/>
          </a:prstGeom>
          <a:noFill/>
          <a:ln>
            <a:noFill/>
          </a:ln>
        </p:spPr>
        <p:txBody>
          <a:bodyPr anchorCtr="0" anchor="ctr" bIns="45700" lIns="45700" spcFirstLastPara="1" rIns="45700" wrap="square" tIns="45700">
            <a:normAutofit fontScale="25000"/>
          </a:bodyPr>
          <a:lstStyle/>
          <a:p>
            <a:pPr indent="0" lvl="0" marL="0" rtl="0" algn="l">
              <a:lnSpc>
                <a:spcPct val="100000"/>
              </a:lnSpc>
              <a:spcBef>
                <a:spcPts val="0"/>
              </a:spcBef>
              <a:spcAft>
                <a:spcPts val="0"/>
              </a:spcAft>
              <a:buClr>
                <a:schemeClr val="dk1"/>
              </a:buClr>
              <a:buSzPct val="100000"/>
              <a:buNone/>
            </a:pPr>
            <a:r>
              <a:rPr lang="en-US" sz="3600" u="none" strike="noStrike">
                <a:solidFill>
                  <a:schemeClr val="dk1"/>
                </a:solidFill>
                <a:latin typeface="Open Sans"/>
                <a:ea typeface="Open Sans"/>
                <a:cs typeface="Open Sans"/>
                <a:sym typeface="Open Sans"/>
              </a:rPr>
              <a:t>[1] S. T. Chen, P. Hazelwood, and K. A. Stol, “Step Ascent Modelling of a Two-Wheeled Robot”</a:t>
            </a:r>
            <a:endParaRPr/>
          </a:p>
          <a:p>
            <a:pPr indent="0" lvl="0" marL="0" rtl="0" algn="l">
              <a:lnSpc>
                <a:spcPct val="100000"/>
              </a:lnSpc>
              <a:spcBef>
                <a:spcPts val="0"/>
              </a:spcBef>
              <a:spcAft>
                <a:spcPts val="0"/>
              </a:spcAft>
              <a:buClr>
                <a:schemeClr val="dk1"/>
              </a:buClr>
              <a:buSzPct val="100000"/>
              <a:buNone/>
            </a:pPr>
            <a:r>
              <a:rPr lang="en-US" sz="3600">
                <a:solidFill>
                  <a:schemeClr val="dk1"/>
                </a:solidFill>
                <a:latin typeface="Open Sans"/>
                <a:ea typeface="Open Sans"/>
                <a:cs typeface="Open Sans"/>
                <a:sym typeface="Open Sans"/>
              </a:rPr>
              <a:t>[2] J. X. J. Bannwarth, C. Munster and K. A. Stol ‘Step Ascension of a Two-Wheeled Robot using Feedback Linearisation’</a:t>
            </a:r>
            <a:endParaRPr>
              <a:solidFill>
                <a:schemeClr val="dk1"/>
              </a:solidFill>
              <a:latin typeface="Open Sans"/>
              <a:ea typeface="Open Sans"/>
              <a:cs typeface="Open Sans"/>
              <a:sym typeface="Open Sans"/>
            </a:endParaRPr>
          </a:p>
        </p:txBody>
      </p:sp>
      <p:sp>
        <p:nvSpPr>
          <p:cNvPr id="170" name="Google Shape;170;p4"/>
          <p:cNvSpPr txBox="1"/>
          <p:nvPr/>
        </p:nvSpPr>
        <p:spPr>
          <a:xfrm>
            <a:off x="2393950" y="2535250"/>
            <a:ext cx="6352800" cy="3538200"/>
          </a:xfrm>
          <a:prstGeom prst="rect">
            <a:avLst/>
          </a:prstGeom>
          <a:noFill/>
          <a:ln>
            <a:noFill/>
          </a:ln>
        </p:spPr>
        <p:txBody>
          <a:bodyPr anchorCtr="0" anchor="t" bIns="45700" lIns="45700" spcFirstLastPara="1" rIns="45700" wrap="square" tIns="45700">
            <a:normAutofit fontScale="85000" lnSpcReduction="20000"/>
          </a:bodyPr>
          <a:lstStyle/>
          <a:p>
            <a:pPr indent="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5D5D5D"/>
                </a:solidFill>
                <a:latin typeface="Open Sans Light"/>
                <a:ea typeface="Open Sans Light"/>
                <a:cs typeface="Open Sans Light"/>
                <a:sym typeface="Open Sans Light"/>
              </a:rPr>
              <a:t>Following are some of the existing methods used for step ascension and weight balancing</a:t>
            </a:r>
            <a:endParaRPr b="0" i="0" sz="1400" u="none" cap="none" strike="noStrike">
              <a:solidFill>
                <a:srgbClr val="000000"/>
              </a:solidFill>
              <a:latin typeface="Arial"/>
              <a:ea typeface="Arial"/>
              <a:cs typeface="Arial"/>
              <a:sym typeface="Arial"/>
            </a:endParaRPr>
          </a:p>
          <a:p>
            <a:pPr indent="-347472" lvl="0" marL="347472" marR="0" rtl="0" algn="l">
              <a:lnSpc>
                <a:spcPct val="100000"/>
              </a:lnSpc>
              <a:spcBef>
                <a:spcPts val="2000"/>
              </a:spcBef>
              <a:spcAft>
                <a:spcPts val="0"/>
              </a:spcAft>
              <a:buClr>
                <a:srgbClr val="5D5D5D"/>
              </a:buClr>
              <a:buSzPct val="100000"/>
              <a:buFont typeface="Arial"/>
              <a:buChar char="•"/>
            </a:pPr>
            <a:r>
              <a:rPr b="0" i="0" lang="en-US" sz="2000" u="none" cap="none" strike="noStrike">
                <a:solidFill>
                  <a:srgbClr val="5D5D5D"/>
                </a:solidFill>
                <a:latin typeface="Open Sans Light"/>
                <a:ea typeface="Open Sans Light"/>
                <a:cs typeface="Open Sans Light"/>
                <a:sym typeface="Open Sans Light"/>
              </a:rPr>
              <a:t>J. X. J. Bannwarth, et al used an auxiliary reaction wheel actuator along with a mathematical model of step ascent to create a feedback linearisation controller. </a:t>
            </a:r>
            <a:endParaRPr b="0" i="0" sz="1400" u="none" cap="none" strike="noStrike">
              <a:solidFill>
                <a:srgbClr val="000000"/>
              </a:solidFill>
              <a:latin typeface="Arial"/>
              <a:ea typeface="Arial"/>
              <a:cs typeface="Arial"/>
              <a:sym typeface="Arial"/>
            </a:endParaRPr>
          </a:p>
          <a:p>
            <a:pPr indent="-347472" lvl="0" marL="347472" marR="0" rtl="0" algn="l">
              <a:lnSpc>
                <a:spcPct val="100000"/>
              </a:lnSpc>
              <a:spcBef>
                <a:spcPts val="2000"/>
              </a:spcBef>
              <a:spcAft>
                <a:spcPts val="0"/>
              </a:spcAft>
              <a:buClr>
                <a:srgbClr val="5D5D5D"/>
              </a:buClr>
              <a:buSzPct val="100000"/>
              <a:buFont typeface="Arial"/>
              <a:buChar char="•"/>
            </a:pPr>
            <a:r>
              <a:rPr b="0" i="0" lang="en-US" sz="2000" u="none" cap="none" strike="noStrike">
                <a:solidFill>
                  <a:srgbClr val="5D5D5D"/>
                </a:solidFill>
                <a:latin typeface="Open Sans Light"/>
                <a:ea typeface="Open Sans Light"/>
                <a:cs typeface="Open Sans Light"/>
                <a:sym typeface="Open Sans Light"/>
              </a:rPr>
              <a:t>S.T.Chen et al used equations of motion of the system and designed a controller considering the initial conditions and possible reference trajectories. They used full state feedback. They also found that point of linearisation had a great influence on the control and that roll-back was minimized when the system was linearised about the equilibrium point at the base of the step. They got results of 0.196m radius wheel climbs a 5.7cm step</a:t>
            </a:r>
            <a:endParaRPr b="0" i="0" sz="1400" u="none" cap="none" strike="noStrike">
              <a:solidFill>
                <a:srgbClr val="000000"/>
              </a:solidFill>
              <a:latin typeface="Arial"/>
              <a:ea typeface="Arial"/>
              <a:cs typeface="Arial"/>
              <a:sym typeface="Arial"/>
            </a:endParaRPr>
          </a:p>
        </p:txBody>
      </p:sp>
      <p:pic>
        <p:nvPicPr>
          <p:cNvPr id="171" name="Google Shape;171;p4"/>
          <p:cNvPicPr preferRelativeResize="0"/>
          <p:nvPr/>
        </p:nvPicPr>
        <p:blipFill rotWithShape="1">
          <a:blip r:embed="rId3">
            <a:alphaModFix/>
          </a:blip>
          <a:srcRect b="0" l="0" r="0" t="0"/>
          <a:stretch/>
        </p:blipFill>
        <p:spPr>
          <a:xfrm>
            <a:off x="8746751" y="3125724"/>
            <a:ext cx="3369225" cy="18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cfd60fb3df_0_1"/>
          <p:cNvSpPr txBox="1"/>
          <p:nvPr>
            <p:ph idx="12" type="sldNum"/>
          </p:nvPr>
        </p:nvSpPr>
        <p:spPr>
          <a:xfrm>
            <a:off x="2335568" y="6328495"/>
            <a:ext cx="350400" cy="3387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177" name="Google Shape;177;gcfd60fb3df_0_1"/>
          <p:cNvSpPr txBox="1"/>
          <p:nvPr>
            <p:ph idx="1" type="body"/>
          </p:nvPr>
        </p:nvSpPr>
        <p:spPr>
          <a:xfrm>
            <a:off x="2384425" y="1157288"/>
            <a:ext cx="5883300" cy="6462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Existing Methods</a:t>
            </a:r>
            <a:endParaRPr/>
          </a:p>
        </p:txBody>
      </p:sp>
      <p:sp>
        <p:nvSpPr>
          <p:cNvPr id="178" name="Google Shape;178;gcfd60fb3df_0_1"/>
          <p:cNvSpPr txBox="1"/>
          <p:nvPr>
            <p:ph idx="3" type="body"/>
          </p:nvPr>
        </p:nvSpPr>
        <p:spPr>
          <a:xfrm>
            <a:off x="2708275" y="6218700"/>
            <a:ext cx="6533700" cy="399600"/>
          </a:xfrm>
          <a:prstGeom prst="rect">
            <a:avLst/>
          </a:prstGeom>
          <a:noFill/>
          <a:ln>
            <a:noFill/>
          </a:ln>
        </p:spPr>
        <p:txBody>
          <a:bodyPr anchorCtr="0" anchor="ctr" bIns="45700" lIns="45700" spcFirstLastPara="1" rIns="45700" wrap="square" tIns="45700">
            <a:normAutofit fontScale="25000"/>
          </a:bodyPr>
          <a:lstStyle/>
          <a:p>
            <a:pPr indent="0" lvl="0" marL="0" rtl="0" algn="l">
              <a:lnSpc>
                <a:spcPct val="100000"/>
              </a:lnSpc>
              <a:spcBef>
                <a:spcPts val="0"/>
              </a:spcBef>
              <a:spcAft>
                <a:spcPts val="0"/>
              </a:spcAft>
              <a:buClr>
                <a:schemeClr val="dk1"/>
              </a:buClr>
              <a:buSzPct val="100000"/>
              <a:buNone/>
            </a:pPr>
            <a:r>
              <a:rPr lang="en-US" sz="3600">
                <a:solidFill>
                  <a:schemeClr val="dk1"/>
                </a:solidFill>
                <a:latin typeface="Open Sans"/>
                <a:ea typeface="Open Sans"/>
                <a:cs typeface="Open Sans"/>
                <a:sym typeface="Open Sans"/>
              </a:rPr>
              <a:t>[3] T. Takei, R. Imamura, and S. Yuta, “Baggage transportation and navigation by a wheeled inverted pendulum mobile robot,”</a:t>
            </a:r>
            <a:endParaRPr sz="3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ct val="100000"/>
              <a:buNone/>
            </a:pPr>
            <a:r>
              <a:rPr lang="en-US" sz="3600">
                <a:solidFill>
                  <a:schemeClr val="dk1"/>
                </a:solidFill>
                <a:latin typeface="Open Sans"/>
                <a:ea typeface="Open Sans"/>
                <a:cs typeface="Open Sans"/>
                <a:sym typeface="Open Sans"/>
              </a:rPr>
              <a:t>[4] Fredrik Ihrfelt and William Marin, “WiFi steerable self-balancing robot. “</a:t>
            </a:r>
            <a:endParaRPr sz="3600">
              <a:solidFill>
                <a:schemeClr val="dk1"/>
              </a:solidFill>
              <a:latin typeface="Open Sans"/>
              <a:ea typeface="Open Sans"/>
              <a:cs typeface="Open Sans"/>
              <a:sym typeface="Open Sans"/>
            </a:endParaRPr>
          </a:p>
        </p:txBody>
      </p:sp>
      <p:sp>
        <p:nvSpPr>
          <p:cNvPr id="179" name="Google Shape;179;gcfd60fb3df_0_1"/>
          <p:cNvSpPr txBox="1"/>
          <p:nvPr/>
        </p:nvSpPr>
        <p:spPr>
          <a:xfrm>
            <a:off x="2393950" y="2535250"/>
            <a:ext cx="6533700" cy="3538200"/>
          </a:xfrm>
          <a:prstGeom prst="rect">
            <a:avLst/>
          </a:prstGeom>
          <a:noFill/>
          <a:ln>
            <a:noFill/>
          </a:ln>
        </p:spPr>
        <p:txBody>
          <a:bodyPr anchorCtr="0" anchor="t" bIns="45700" lIns="45700" spcFirstLastPara="1" rIns="45700" wrap="square" tIns="45700">
            <a:normAutofit lnSpcReduction="20000"/>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D5D5D"/>
                </a:solidFill>
                <a:latin typeface="Open Sans Light"/>
                <a:ea typeface="Open Sans Light"/>
                <a:cs typeface="Open Sans Light"/>
                <a:sym typeface="Open Sans Light"/>
              </a:rPr>
              <a:t>Following are some of the existing methods used for weight balancing</a:t>
            </a:r>
            <a:endParaRPr b="0" i="0" sz="1400" u="none" cap="none" strike="noStrike">
              <a:solidFill>
                <a:srgbClr val="000000"/>
              </a:solidFill>
              <a:latin typeface="Arial"/>
              <a:ea typeface="Arial"/>
              <a:cs typeface="Arial"/>
              <a:sym typeface="Arial"/>
            </a:endParaRPr>
          </a:p>
          <a:p>
            <a:pPr indent="-347472" lvl="0" marL="347472" marR="0" rtl="0" algn="l">
              <a:lnSpc>
                <a:spcPct val="100000"/>
              </a:lnSpc>
              <a:spcBef>
                <a:spcPts val="2000"/>
              </a:spcBef>
              <a:spcAft>
                <a:spcPts val="0"/>
              </a:spcAft>
              <a:buClr>
                <a:srgbClr val="5D5D5D"/>
              </a:buClr>
              <a:buSzPts val="2000"/>
              <a:buFont typeface="Arial"/>
              <a:buChar char="•"/>
            </a:pPr>
            <a:r>
              <a:rPr b="0" i="0" lang="en-US" sz="2000" u="none" cap="none" strike="noStrike">
                <a:solidFill>
                  <a:srgbClr val="5D5D5D"/>
                </a:solidFill>
                <a:latin typeface="Open Sans Light"/>
                <a:ea typeface="Open Sans Light"/>
                <a:cs typeface="Open Sans Light"/>
                <a:sym typeface="Open Sans Light"/>
              </a:rPr>
              <a:t>T. Takei et al created automatic baggage transportation system with two cooperative subsystems: a balancing-and-traveling control subsystem and a navigation subsystem. Change in center of gravity by a loaded baggage is considered when applying the linear state feedback control method for balancing and traveling. </a:t>
            </a:r>
            <a:endParaRPr b="0" i="0" sz="2000" u="none" cap="none" strike="noStrike">
              <a:solidFill>
                <a:srgbClr val="5D5D5D"/>
              </a:solidFill>
              <a:latin typeface="Open Sans Light"/>
              <a:ea typeface="Open Sans Light"/>
              <a:cs typeface="Open Sans Light"/>
              <a:sym typeface="Open Sans Light"/>
            </a:endParaRPr>
          </a:p>
          <a:p>
            <a:pPr indent="-347472" lvl="0" marL="347472" marR="0" rtl="0" algn="l">
              <a:lnSpc>
                <a:spcPct val="100000"/>
              </a:lnSpc>
              <a:spcBef>
                <a:spcPts val="2000"/>
              </a:spcBef>
              <a:spcAft>
                <a:spcPts val="0"/>
              </a:spcAft>
              <a:buClr>
                <a:srgbClr val="5D5D5D"/>
              </a:buClr>
              <a:buSzPts val="2000"/>
              <a:buFont typeface="Open Sans Light"/>
              <a:buChar char="•"/>
            </a:pPr>
            <a:r>
              <a:rPr b="0" i="0" lang="en-US" sz="2000" u="none" cap="none" strike="noStrike">
                <a:solidFill>
                  <a:srgbClr val="5D5D5D"/>
                </a:solidFill>
                <a:latin typeface="Open Sans Light"/>
                <a:ea typeface="Open Sans Light"/>
                <a:cs typeface="Open Sans Light"/>
                <a:sym typeface="Open Sans Light"/>
              </a:rPr>
              <a:t>Fredrik Ihrfelt et al achieved balance by using a PID controller with inputs from a gyroscope and accelerometer.</a:t>
            </a:r>
            <a:endParaRPr b="0" i="0" sz="2000" u="none" cap="none" strike="noStrike">
              <a:solidFill>
                <a:srgbClr val="5D5D5D"/>
              </a:solidFill>
              <a:latin typeface="Open Sans Light"/>
              <a:ea typeface="Open Sans Light"/>
              <a:cs typeface="Open Sans Light"/>
              <a:sym typeface="Open Sans Light"/>
            </a:endParaRPr>
          </a:p>
        </p:txBody>
      </p:sp>
      <p:pic>
        <p:nvPicPr>
          <p:cNvPr id="180" name="Google Shape;180;gcfd60fb3df_0_1"/>
          <p:cNvPicPr preferRelativeResize="0"/>
          <p:nvPr/>
        </p:nvPicPr>
        <p:blipFill rotWithShape="1">
          <a:blip r:embed="rId3">
            <a:alphaModFix/>
          </a:blip>
          <a:srcRect b="0" l="0" r="0" t="0"/>
          <a:stretch/>
        </p:blipFill>
        <p:spPr>
          <a:xfrm>
            <a:off x="8927650" y="2599325"/>
            <a:ext cx="1620225" cy="1996225"/>
          </a:xfrm>
          <a:prstGeom prst="rect">
            <a:avLst/>
          </a:prstGeom>
          <a:noFill/>
          <a:ln>
            <a:noFill/>
          </a:ln>
        </p:spPr>
      </p:pic>
      <p:pic>
        <p:nvPicPr>
          <p:cNvPr id="181" name="Google Shape;181;gcfd60fb3df_0_1"/>
          <p:cNvPicPr preferRelativeResize="0"/>
          <p:nvPr/>
        </p:nvPicPr>
        <p:blipFill rotWithShape="1">
          <a:blip r:embed="rId4">
            <a:alphaModFix/>
          </a:blip>
          <a:srcRect b="0" l="0" r="0" t="0"/>
          <a:stretch/>
        </p:blipFill>
        <p:spPr>
          <a:xfrm>
            <a:off x="10547876" y="3943477"/>
            <a:ext cx="1392872" cy="199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idx="12" type="sldNum"/>
          </p:nvPr>
        </p:nvSpPr>
        <p:spPr>
          <a:xfrm>
            <a:off x="2335568" y="6328495"/>
            <a:ext cx="350415" cy="338554"/>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28282"/>
              </a:buClr>
              <a:buSzPts val="1600"/>
              <a:buFont typeface="Open Sans"/>
              <a:buNone/>
            </a:pPr>
            <a:fld id="{00000000-1234-1234-1234-123412341234}" type="slidenum">
              <a:rPr lang="en-US"/>
              <a:t>‹#›</a:t>
            </a:fld>
            <a:endParaRPr/>
          </a:p>
        </p:txBody>
      </p:sp>
      <p:sp>
        <p:nvSpPr>
          <p:cNvPr id="187" name="Google Shape;187;p5"/>
          <p:cNvSpPr txBox="1"/>
          <p:nvPr>
            <p:ph idx="1" type="body"/>
          </p:nvPr>
        </p:nvSpPr>
        <p:spPr>
          <a:xfrm>
            <a:off x="2384425" y="1157288"/>
            <a:ext cx="5883275" cy="646112"/>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5D5D5D"/>
              </a:buClr>
              <a:buSzPts val="3600"/>
              <a:buNone/>
            </a:pPr>
            <a:r>
              <a:rPr lang="en-US"/>
              <a:t>Adopted Methodology</a:t>
            </a:r>
            <a:endParaRPr/>
          </a:p>
        </p:txBody>
      </p:sp>
      <p:sp>
        <p:nvSpPr>
          <p:cNvPr id="188" name="Google Shape;188;p5"/>
          <p:cNvSpPr txBox="1"/>
          <p:nvPr>
            <p:ph idx="2" type="body"/>
          </p:nvPr>
        </p:nvSpPr>
        <p:spPr>
          <a:xfrm>
            <a:off x="2393950" y="2535250"/>
            <a:ext cx="6082500" cy="3262200"/>
          </a:xfrm>
          <a:prstGeom prst="rect">
            <a:avLst/>
          </a:prstGeom>
          <a:noFill/>
          <a:ln>
            <a:noFill/>
          </a:ln>
        </p:spPr>
        <p:txBody>
          <a:bodyPr anchorCtr="0" anchor="t" bIns="45700" lIns="45700" spcFirstLastPara="1" rIns="45700" wrap="square" tIns="45700">
            <a:normAutofit/>
          </a:bodyPr>
          <a:lstStyle/>
          <a:p>
            <a:pPr indent="-347472" lvl="0" marL="347472" rtl="0" algn="l">
              <a:lnSpc>
                <a:spcPct val="100000"/>
              </a:lnSpc>
              <a:spcBef>
                <a:spcPts val="0"/>
              </a:spcBef>
              <a:spcAft>
                <a:spcPts val="0"/>
              </a:spcAft>
              <a:buClr>
                <a:srgbClr val="5D5D5D"/>
              </a:buClr>
              <a:buSzPts val="2000"/>
              <a:buChar char="•"/>
            </a:pPr>
            <a:r>
              <a:rPr lang="en-US"/>
              <a:t>We will keep the simple cart-pole, or inverted pendulum, structure and choose not to make any modifications to it.</a:t>
            </a:r>
            <a:endParaRPr/>
          </a:p>
          <a:p>
            <a:pPr indent="-347472" lvl="0" marL="347472" rtl="0" algn="l">
              <a:lnSpc>
                <a:spcPct val="100000"/>
              </a:lnSpc>
              <a:spcBef>
                <a:spcPts val="2000"/>
              </a:spcBef>
              <a:spcAft>
                <a:spcPts val="0"/>
              </a:spcAft>
              <a:buClr>
                <a:srgbClr val="5D5D5D"/>
              </a:buClr>
              <a:buSzPts val="2000"/>
              <a:buChar char="•"/>
            </a:pPr>
            <a:r>
              <a:rPr lang="en-US"/>
              <a:t>The idea is to build control robust enough to reject the disturbance of a step in the path</a:t>
            </a:r>
            <a:endParaRPr/>
          </a:p>
          <a:p>
            <a:pPr indent="-347472" lvl="0" marL="347472" rtl="0" algn="l">
              <a:lnSpc>
                <a:spcPct val="100000"/>
              </a:lnSpc>
              <a:spcBef>
                <a:spcPts val="2000"/>
              </a:spcBef>
              <a:spcAft>
                <a:spcPts val="0"/>
              </a:spcAft>
              <a:buClr>
                <a:srgbClr val="5D5D5D"/>
              </a:buClr>
              <a:buSzPts val="2000"/>
              <a:buChar char="•"/>
            </a:pPr>
            <a:r>
              <a:rPr lang="en-US"/>
              <a:t>To do this we improved upon the base PID controller of the tumbler and also designed LQR control</a:t>
            </a:r>
            <a:endParaRPr/>
          </a:p>
        </p:txBody>
      </p:sp>
      <p:sp>
        <p:nvSpPr>
          <p:cNvPr id="189" name="Google Shape;189;p5"/>
          <p:cNvSpPr txBox="1"/>
          <p:nvPr>
            <p:ph idx="3" type="body"/>
          </p:nvPr>
        </p:nvSpPr>
        <p:spPr>
          <a:xfrm>
            <a:off x="2708275" y="6342063"/>
            <a:ext cx="5768163" cy="276225"/>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7F7F7F"/>
              </a:buClr>
              <a:buSzPts val="1200"/>
              <a:buNone/>
            </a:pPr>
            <a:r>
              <a:t/>
            </a:r>
            <a:endParaRPr/>
          </a:p>
        </p:txBody>
      </p:sp>
      <p:pic>
        <p:nvPicPr>
          <p:cNvPr id="190" name="Google Shape;190;p5"/>
          <p:cNvPicPr preferRelativeResize="0"/>
          <p:nvPr/>
        </p:nvPicPr>
        <p:blipFill rotWithShape="1">
          <a:blip r:embed="rId3">
            <a:alphaModFix/>
          </a:blip>
          <a:srcRect b="0" l="0" r="0" t="0"/>
          <a:stretch/>
        </p:blipFill>
        <p:spPr>
          <a:xfrm>
            <a:off x="8476450" y="2651500"/>
            <a:ext cx="3410749" cy="28354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cfd60fb3df_0_141"/>
          <p:cNvPicPr preferRelativeResize="0"/>
          <p:nvPr/>
        </p:nvPicPr>
        <p:blipFill rotWithShape="1">
          <a:blip r:embed="rId3">
            <a:alphaModFix/>
          </a:blip>
          <a:srcRect b="0" l="0" r="0" t="0"/>
          <a:stretch/>
        </p:blipFill>
        <p:spPr>
          <a:xfrm>
            <a:off x="0" y="-1750"/>
            <a:ext cx="12192000" cy="6861491"/>
          </a:xfrm>
          <a:prstGeom prst="rect">
            <a:avLst/>
          </a:prstGeom>
          <a:noFill/>
          <a:ln>
            <a:noFill/>
          </a:ln>
        </p:spPr>
      </p:pic>
      <p:sp>
        <p:nvSpPr>
          <p:cNvPr id="196" name="Google Shape;196;gcfd60fb3df_0_141"/>
          <p:cNvSpPr txBox="1"/>
          <p:nvPr>
            <p:ph idx="1" type="body"/>
          </p:nvPr>
        </p:nvSpPr>
        <p:spPr>
          <a:xfrm>
            <a:off x="5688863" y="2828838"/>
            <a:ext cx="5730900" cy="1200300"/>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5D5D5D"/>
              </a:buClr>
              <a:buSzPts val="3600"/>
              <a:buNone/>
            </a:pPr>
            <a:r>
              <a:rPr i="1" lang="en-US">
                <a:solidFill>
                  <a:srgbClr val="7F7F7F"/>
                </a:solidFill>
              </a:rPr>
              <a:t>Simulation</a:t>
            </a:r>
            <a:endParaRPr i="1">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MU">
      <a:dk1>
        <a:srgbClr val="404040"/>
      </a:dk1>
      <a:lt1>
        <a:srgbClr val="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2021-12-09T13:15:05Z</dcterms:created>
  <dc:creator>Shivani Saboo</dc:creator>
</cp:coreProperties>
</file>